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7"/>
  </p:notesMasterIdLst>
  <p:handoutMasterIdLst>
    <p:handoutMasterId r:id="rId218"/>
  </p:handoutMasterIdLst>
  <p:sldIdLst>
    <p:sldId id="299" r:id="rId2"/>
    <p:sldId id="3377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6" r:id="rId11"/>
    <p:sldId id="277" r:id="rId12"/>
    <p:sldId id="3370" r:id="rId13"/>
    <p:sldId id="1212" r:id="rId14"/>
    <p:sldId id="283" r:id="rId15"/>
    <p:sldId id="294" r:id="rId16"/>
    <p:sldId id="304" r:id="rId17"/>
    <p:sldId id="669" r:id="rId18"/>
    <p:sldId id="317" r:id="rId19"/>
    <p:sldId id="687" r:id="rId20"/>
    <p:sldId id="1155" r:id="rId21"/>
    <p:sldId id="688" r:id="rId22"/>
    <p:sldId id="607" r:id="rId23"/>
    <p:sldId id="609" r:id="rId24"/>
    <p:sldId id="612" r:id="rId25"/>
    <p:sldId id="615" r:id="rId26"/>
    <p:sldId id="616" r:id="rId27"/>
    <p:sldId id="618" r:id="rId28"/>
    <p:sldId id="619" r:id="rId29"/>
    <p:sldId id="620" r:id="rId30"/>
    <p:sldId id="1213" r:id="rId31"/>
    <p:sldId id="625" r:id="rId32"/>
    <p:sldId id="626" r:id="rId33"/>
    <p:sldId id="627" r:id="rId34"/>
    <p:sldId id="628" r:id="rId35"/>
    <p:sldId id="629" r:id="rId36"/>
    <p:sldId id="630" r:id="rId37"/>
    <p:sldId id="1214" r:id="rId38"/>
    <p:sldId id="632" r:id="rId39"/>
    <p:sldId id="689" r:id="rId40"/>
    <p:sldId id="3397" r:id="rId41"/>
    <p:sldId id="3388" r:id="rId42"/>
    <p:sldId id="3387" r:id="rId43"/>
    <p:sldId id="3448" r:id="rId44"/>
    <p:sldId id="3449" r:id="rId45"/>
    <p:sldId id="3407" r:id="rId46"/>
    <p:sldId id="3406" r:id="rId47"/>
    <p:sldId id="3405" r:id="rId48"/>
    <p:sldId id="3404" r:id="rId49"/>
    <p:sldId id="3450" r:id="rId50"/>
    <p:sldId id="3451" r:id="rId51"/>
    <p:sldId id="3452" r:id="rId52"/>
    <p:sldId id="3453" r:id="rId53"/>
    <p:sldId id="3454" r:id="rId54"/>
    <p:sldId id="3455" r:id="rId55"/>
    <p:sldId id="357" r:id="rId56"/>
    <p:sldId id="393" r:id="rId57"/>
    <p:sldId id="3408" r:id="rId58"/>
    <p:sldId id="3433" r:id="rId59"/>
    <p:sldId id="3420" r:id="rId60"/>
    <p:sldId id="3421" r:id="rId61"/>
    <p:sldId id="3423" r:id="rId62"/>
    <p:sldId id="3424" r:id="rId63"/>
    <p:sldId id="3425" r:id="rId64"/>
    <p:sldId id="3426" r:id="rId65"/>
    <p:sldId id="3427" r:id="rId66"/>
    <p:sldId id="3428" r:id="rId67"/>
    <p:sldId id="3430" r:id="rId68"/>
    <p:sldId id="3431" r:id="rId69"/>
    <p:sldId id="3432" r:id="rId70"/>
    <p:sldId id="3456" r:id="rId71"/>
    <p:sldId id="3457" r:id="rId72"/>
    <p:sldId id="3458" r:id="rId73"/>
    <p:sldId id="3459" r:id="rId74"/>
    <p:sldId id="3461" r:id="rId75"/>
    <p:sldId id="3398" r:id="rId76"/>
    <p:sldId id="3372" r:id="rId77"/>
    <p:sldId id="635" r:id="rId78"/>
    <p:sldId id="636" r:id="rId79"/>
    <p:sldId id="637" r:id="rId80"/>
    <p:sldId id="3402" r:id="rId81"/>
    <p:sldId id="638" r:id="rId82"/>
    <p:sldId id="691" r:id="rId83"/>
    <p:sldId id="1224" r:id="rId84"/>
    <p:sldId id="1226" r:id="rId85"/>
    <p:sldId id="1227" r:id="rId86"/>
    <p:sldId id="1228" r:id="rId87"/>
    <p:sldId id="1240" r:id="rId88"/>
    <p:sldId id="1244" r:id="rId89"/>
    <p:sldId id="3462" r:id="rId90"/>
    <p:sldId id="293" r:id="rId91"/>
    <p:sldId id="262" r:id="rId92"/>
    <p:sldId id="3463" r:id="rId93"/>
    <p:sldId id="3399" r:id="rId94"/>
    <p:sldId id="1254" r:id="rId95"/>
    <p:sldId id="1260" r:id="rId96"/>
    <p:sldId id="1261" r:id="rId97"/>
    <p:sldId id="1263" r:id="rId98"/>
    <p:sldId id="1265" r:id="rId99"/>
    <p:sldId id="1266" r:id="rId100"/>
    <p:sldId id="1267" r:id="rId101"/>
    <p:sldId id="1268" r:id="rId102"/>
    <p:sldId id="1270" r:id="rId103"/>
    <p:sldId id="1271" r:id="rId104"/>
    <p:sldId id="1273" r:id="rId105"/>
    <p:sldId id="1275" r:id="rId106"/>
    <p:sldId id="1277" r:id="rId107"/>
    <p:sldId id="1276" r:id="rId108"/>
    <p:sldId id="1278" r:id="rId109"/>
    <p:sldId id="3468" r:id="rId110"/>
    <p:sldId id="784" r:id="rId111"/>
    <p:sldId id="3465" r:id="rId112"/>
    <p:sldId id="789" r:id="rId113"/>
    <p:sldId id="790" r:id="rId114"/>
    <p:sldId id="791" r:id="rId115"/>
    <p:sldId id="3469" r:id="rId116"/>
    <p:sldId id="793" r:id="rId117"/>
    <p:sldId id="795" r:id="rId118"/>
    <p:sldId id="796" r:id="rId119"/>
    <p:sldId id="1017" r:id="rId120"/>
    <p:sldId id="3466" r:id="rId121"/>
    <p:sldId id="1280" r:id="rId122"/>
    <p:sldId id="1281" r:id="rId123"/>
    <p:sldId id="1283" r:id="rId124"/>
    <p:sldId id="1285" r:id="rId125"/>
    <p:sldId id="1287" r:id="rId126"/>
    <p:sldId id="1288" r:id="rId127"/>
    <p:sldId id="1289" r:id="rId128"/>
    <p:sldId id="3471" r:id="rId129"/>
    <p:sldId id="1291" r:id="rId130"/>
    <p:sldId id="1292" r:id="rId131"/>
    <p:sldId id="1294" r:id="rId132"/>
    <p:sldId id="1296" r:id="rId133"/>
    <p:sldId id="3394" r:id="rId134"/>
    <p:sldId id="1295" r:id="rId135"/>
    <p:sldId id="3473" r:id="rId136"/>
    <p:sldId id="3472" r:id="rId137"/>
    <p:sldId id="1050" r:id="rId138"/>
    <p:sldId id="1051" r:id="rId139"/>
    <p:sldId id="1053" r:id="rId140"/>
    <p:sldId id="3474" r:id="rId141"/>
    <p:sldId id="1057" r:id="rId142"/>
    <p:sldId id="1058" r:id="rId143"/>
    <p:sldId id="1059" r:id="rId144"/>
    <p:sldId id="1060" r:id="rId145"/>
    <p:sldId id="3436" r:id="rId146"/>
    <p:sldId id="655" r:id="rId147"/>
    <p:sldId id="3400" r:id="rId148"/>
    <p:sldId id="436" r:id="rId149"/>
    <p:sldId id="438" r:id="rId150"/>
    <p:sldId id="1174" r:id="rId151"/>
    <p:sldId id="1792" r:id="rId152"/>
    <p:sldId id="867" r:id="rId153"/>
    <p:sldId id="3480" r:id="rId154"/>
    <p:sldId id="530" r:id="rId155"/>
    <p:sldId id="1061" r:id="rId156"/>
    <p:sldId id="851" r:id="rId157"/>
    <p:sldId id="3391" r:id="rId158"/>
    <p:sldId id="448" r:id="rId159"/>
    <p:sldId id="449" r:id="rId160"/>
    <p:sldId id="450" r:id="rId161"/>
    <p:sldId id="660" r:id="rId162"/>
    <p:sldId id="662" r:id="rId163"/>
    <p:sldId id="3392" r:id="rId164"/>
    <p:sldId id="1062" r:id="rId165"/>
    <p:sldId id="453" r:id="rId166"/>
    <p:sldId id="535" r:id="rId167"/>
    <p:sldId id="557" r:id="rId168"/>
    <p:sldId id="536" r:id="rId169"/>
    <p:sldId id="1179" r:id="rId170"/>
    <p:sldId id="890" r:id="rId171"/>
    <p:sldId id="539" r:id="rId172"/>
    <p:sldId id="801" r:id="rId173"/>
    <p:sldId id="540" r:id="rId174"/>
    <p:sldId id="3476" r:id="rId175"/>
    <p:sldId id="896" r:id="rId176"/>
    <p:sldId id="543" r:id="rId177"/>
    <p:sldId id="1185" r:id="rId178"/>
    <p:sldId id="678" r:id="rId179"/>
    <p:sldId id="545" r:id="rId180"/>
    <p:sldId id="3477" r:id="rId181"/>
    <p:sldId id="904" r:id="rId182"/>
    <p:sldId id="3481" r:id="rId183"/>
    <p:sldId id="483" r:id="rId184"/>
    <p:sldId id="1192" r:id="rId185"/>
    <p:sldId id="701" r:id="rId186"/>
    <p:sldId id="707" r:id="rId187"/>
    <p:sldId id="708" r:id="rId188"/>
    <p:sldId id="728" r:id="rId189"/>
    <p:sldId id="1193" r:id="rId190"/>
    <p:sldId id="815" r:id="rId191"/>
    <p:sldId id="1194" r:id="rId192"/>
    <p:sldId id="812" r:id="rId193"/>
    <p:sldId id="947" r:id="rId194"/>
    <p:sldId id="3482" r:id="rId195"/>
    <p:sldId id="772" r:id="rId196"/>
    <p:sldId id="794" r:id="rId197"/>
    <p:sldId id="773" r:id="rId198"/>
    <p:sldId id="3478" r:id="rId199"/>
    <p:sldId id="1196" r:id="rId200"/>
    <p:sldId id="777" r:id="rId201"/>
    <p:sldId id="1198" r:id="rId202"/>
    <p:sldId id="3479" r:id="rId203"/>
    <p:sldId id="957" r:id="rId204"/>
    <p:sldId id="1202" r:id="rId205"/>
    <p:sldId id="1210" r:id="rId206"/>
    <p:sldId id="1204" r:id="rId207"/>
    <p:sldId id="1205" r:id="rId208"/>
    <p:sldId id="704" r:id="rId209"/>
    <p:sldId id="838" r:id="rId210"/>
    <p:sldId id="3393" r:id="rId211"/>
    <p:sldId id="698" r:id="rId212"/>
    <p:sldId id="3401" r:id="rId213"/>
    <p:sldId id="3483" r:id="rId214"/>
    <p:sldId id="3484" r:id="rId215"/>
    <p:sldId id="3386" r:id="rId2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83FF"/>
    <a:srgbClr val="FF2600"/>
    <a:srgbClr val="76D6FF"/>
    <a:srgbClr val="FF8AD8"/>
    <a:srgbClr val="FF9300"/>
    <a:srgbClr val="011893"/>
    <a:srgbClr val="009051"/>
    <a:srgbClr val="FFFC00"/>
    <a:srgbClr val="8EFA00"/>
    <a:srgbClr val="941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03" autoAdjust="0"/>
    <p:restoredTop sz="95597" autoAdjust="0"/>
  </p:normalViewPr>
  <p:slideViewPr>
    <p:cSldViewPr snapToGrid="0">
      <p:cViewPr varScale="1">
        <p:scale>
          <a:sx n="127" d="100"/>
          <a:sy n="127" d="100"/>
        </p:scale>
        <p:origin x="912" y="184"/>
      </p:cViewPr>
      <p:guideLst>
        <p:guide orient="horz" pos="2160"/>
        <p:guide pos="2880"/>
      </p:guideLst>
    </p:cSldViewPr>
  </p:slideViewPr>
  <p:notesTextViewPr>
    <p:cViewPr>
      <p:scale>
        <a:sx n="300" d="100"/>
        <a:sy n="3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2481" y="45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notesMaster" Target="notesMasters/notes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handoutMaster" Target="handoutMasters/handoutMaster1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presProps" Target="presProps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theme" Target="theme/theme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tableStyles" Target="tableStyle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Sheet1!$A$2:$A$10</c:f>
              <c:strCache>
                <c:ptCount val="9"/>
                <c:pt idx="0">
                  <c:v>Kindergarten</c:v>
                </c:pt>
                <c:pt idx="1">
                  <c:v>1st</c:v>
                </c:pt>
                <c:pt idx="2">
                  <c:v>2nd</c:v>
                </c:pt>
                <c:pt idx="3">
                  <c:v>3rd</c:v>
                </c:pt>
                <c:pt idx="4">
                  <c:v>4th</c:v>
                </c:pt>
                <c:pt idx="5">
                  <c:v>5th</c:v>
                </c:pt>
                <c:pt idx="6">
                  <c:v>6th</c:v>
                </c:pt>
                <c:pt idx="7">
                  <c:v>7th</c:v>
                </c:pt>
                <c:pt idx="8">
                  <c:v>8th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158</c:v>
                </c:pt>
                <c:pt idx="1">
                  <c:v>126</c:v>
                </c:pt>
                <c:pt idx="2">
                  <c:v>147</c:v>
                </c:pt>
                <c:pt idx="3">
                  <c:v>334</c:v>
                </c:pt>
                <c:pt idx="4">
                  <c:v>400</c:v>
                </c:pt>
                <c:pt idx="5">
                  <c:v>415</c:v>
                </c:pt>
                <c:pt idx="6">
                  <c:v>553</c:v>
                </c:pt>
                <c:pt idx="7">
                  <c:v>459</c:v>
                </c:pt>
                <c:pt idx="8">
                  <c:v>501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C1-9B4B-866A-B7363594BB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53714560"/>
        <c:axId val="1255719440"/>
        <c:axId val="0"/>
      </c:bar3DChart>
      <c:catAx>
        <c:axId val="1253714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5719440"/>
        <c:crosses val="autoZero"/>
        <c:auto val="1"/>
        <c:lblAlgn val="ctr"/>
        <c:lblOffset val="100"/>
        <c:noMultiLvlLbl val="0"/>
      </c:catAx>
      <c:valAx>
        <c:axId val="1255719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3714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E19696-914B-0849-98BB-4551FE2771F9}" type="doc">
      <dgm:prSet loTypeId="urn:microsoft.com/office/officeart/2005/8/layout/cycle6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B1C0382-3CE1-5546-BF78-316EBEBD8936}">
      <dgm:prSet phldrT="[Text]"/>
      <dgm:spPr/>
      <dgm:t>
        <a:bodyPr/>
        <a:lstStyle/>
        <a:p>
          <a:r>
            <a:rPr lang="en-US" dirty="0">
              <a:latin typeface="Yuanti TC" panose="02010600040101010101" pitchFamily="2" charset="-120"/>
              <a:ea typeface="Yuanti TC" panose="02010600040101010101" pitchFamily="2" charset="-120"/>
            </a:rPr>
            <a:t>Listening</a:t>
          </a:r>
        </a:p>
      </dgm:t>
    </dgm:pt>
    <dgm:pt modelId="{8D91458B-621A-CF4B-851E-D1418650EFF4}" type="parTrans" cxnId="{60098AA0-D323-2548-AA66-7D6C9289B079}">
      <dgm:prSet/>
      <dgm:spPr/>
      <dgm:t>
        <a:bodyPr/>
        <a:lstStyle/>
        <a:p>
          <a:endParaRPr lang="en-US"/>
        </a:p>
      </dgm:t>
    </dgm:pt>
    <dgm:pt modelId="{26B262D9-B62F-1045-89CA-489C5CE4FFBE}" type="sibTrans" cxnId="{60098AA0-D323-2548-AA66-7D6C9289B079}">
      <dgm:prSet/>
      <dgm:spPr/>
      <dgm:t>
        <a:bodyPr/>
        <a:lstStyle/>
        <a:p>
          <a:endParaRPr lang="en-US"/>
        </a:p>
      </dgm:t>
    </dgm:pt>
    <dgm:pt modelId="{C810120D-ADBF-2144-9B5D-3F1DDDD77EA2}">
      <dgm:prSet phldrT="[Text]"/>
      <dgm:spPr/>
      <dgm:t>
        <a:bodyPr/>
        <a:lstStyle/>
        <a:p>
          <a:r>
            <a:rPr lang="en-US" dirty="0">
              <a:latin typeface="Yuanti TC" panose="02010600040101010101" pitchFamily="2" charset="-120"/>
              <a:ea typeface="Yuanti TC" panose="02010600040101010101" pitchFamily="2" charset="-120"/>
            </a:rPr>
            <a:t>Speaking</a:t>
          </a:r>
        </a:p>
      </dgm:t>
    </dgm:pt>
    <dgm:pt modelId="{B3BC3797-1F17-5F49-B3DE-A5F494B12B62}" type="parTrans" cxnId="{AF0D2872-FF97-DC4A-BD3C-B9B734FF2F41}">
      <dgm:prSet/>
      <dgm:spPr/>
      <dgm:t>
        <a:bodyPr/>
        <a:lstStyle/>
        <a:p>
          <a:endParaRPr lang="en-US"/>
        </a:p>
      </dgm:t>
    </dgm:pt>
    <dgm:pt modelId="{AA9A4380-1847-254C-AC37-811807373081}" type="sibTrans" cxnId="{AF0D2872-FF97-DC4A-BD3C-B9B734FF2F41}">
      <dgm:prSet/>
      <dgm:spPr/>
      <dgm:t>
        <a:bodyPr/>
        <a:lstStyle/>
        <a:p>
          <a:endParaRPr lang="en-US"/>
        </a:p>
      </dgm:t>
    </dgm:pt>
    <dgm:pt modelId="{24FE7809-98F9-9049-9D4F-1D6DB0DFF8C4}">
      <dgm:prSet phldrT="[Text]"/>
      <dgm:spPr/>
      <dgm:t>
        <a:bodyPr/>
        <a:lstStyle/>
        <a:p>
          <a:r>
            <a:rPr lang="en-US" dirty="0">
              <a:latin typeface="Yuanti TC" panose="02010600040101010101" pitchFamily="2" charset="-120"/>
              <a:ea typeface="Yuanti TC" panose="02010600040101010101" pitchFamily="2" charset="-120"/>
            </a:rPr>
            <a:t>Reading</a:t>
          </a:r>
        </a:p>
      </dgm:t>
    </dgm:pt>
    <dgm:pt modelId="{B3857768-7670-024E-8ECF-90335AC813A3}" type="parTrans" cxnId="{10067E31-644B-0B45-8FF2-042A4C906782}">
      <dgm:prSet/>
      <dgm:spPr/>
      <dgm:t>
        <a:bodyPr/>
        <a:lstStyle/>
        <a:p>
          <a:endParaRPr lang="en-US"/>
        </a:p>
      </dgm:t>
    </dgm:pt>
    <dgm:pt modelId="{95CDDA64-85E8-2C47-9A5C-F09402BE1B7F}" type="sibTrans" cxnId="{10067E31-644B-0B45-8FF2-042A4C906782}">
      <dgm:prSet/>
      <dgm:spPr/>
      <dgm:t>
        <a:bodyPr/>
        <a:lstStyle/>
        <a:p>
          <a:endParaRPr lang="en-US"/>
        </a:p>
      </dgm:t>
    </dgm:pt>
    <dgm:pt modelId="{08DBCE4F-A18A-F44C-AD8A-B08EE042509E}">
      <dgm:prSet phldrT="[Text]"/>
      <dgm:spPr/>
      <dgm:t>
        <a:bodyPr/>
        <a:lstStyle/>
        <a:p>
          <a:r>
            <a:rPr lang="en-US" dirty="0">
              <a:latin typeface="Yuanti TC" panose="02010600040101010101" pitchFamily="2" charset="-120"/>
              <a:ea typeface="Yuanti TC" panose="02010600040101010101" pitchFamily="2" charset="-120"/>
            </a:rPr>
            <a:t>Writing</a:t>
          </a:r>
        </a:p>
      </dgm:t>
    </dgm:pt>
    <dgm:pt modelId="{6C47FFF9-2C34-3D40-990A-BC66F71E791B}" type="parTrans" cxnId="{95F46DB3-ECAA-EF46-9AAF-37CB5D9CDE82}">
      <dgm:prSet/>
      <dgm:spPr/>
      <dgm:t>
        <a:bodyPr/>
        <a:lstStyle/>
        <a:p>
          <a:endParaRPr lang="en-US"/>
        </a:p>
      </dgm:t>
    </dgm:pt>
    <dgm:pt modelId="{3BD89C4A-C757-604A-B51E-DD7176ADC1F7}" type="sibTrans" cxnId="{95F46DB3-ECAA-EF46-9AAF-37CB5D9CDE82}">
      <dgm:prSet/>
      <dgm:spPr/>
      <dgm:t>
        <a:bodyPr/>
        <a:lstStyle/>
        <a:p>
          <a:endParaRPr lang="en-US"/>
        </a:p>
      </dgm:t>
    </dgm:pt>
    <dgm:pt modelId="{5FC72398-04AF-7149-A3D6-66C24A2E1EC7}" type="pres">
      <dgm:prSet presAssocID="{CDE19696-914B-0849-98BB-4551FE2771F9}" presName="cycle" presStyleCnt="0">
        <dgm:presLayoutVars>
          <dgm:dir/>
          <dgm:resizeHandles val="exact"/>
        </dgm:presLayoutVars>
      </dgm:prSet>
      <dgm:spPr/>
    </dgm:pt>
    <dgm:pt modelId="{2F58F6FB-72A2-9440-87A1-4FEE0EDFE9E9}" type="pres">
      <dgm:prSet presAssocID="{BB1C0382-3CE1-5546-BF78-316EBEBD8936}" presName="node" presStyleLbl="node1" presStyleIdx="0" presStyleCnt="4">
        <dgm:presLayoutVars>
          <dgm:bulletEnabled val="1"/>
        </dgm:presLayoutVars>
      </dgm:prSet>
      <dgm:spPr/>
    </dgm:pt>
    <dgm:pt modelId="{1914E923-56CA-8240-B565-F737F88CABAA}" type="pres">
      <dgm:prSet presAssocID="{BB1C0382-3CE1-5546-BF78-316EBEBD8936}" presName="spNode" presStyleCnt="0"/>
      <dgm:spPr/>
    </dgm:pt>
    <dgm:pt modelId="{9B931B3C-7EED-AA4A-9A87-3CB4B3D07BC6}" type="pres">
      <dgm:prSet presAssocID="{26B262D9-B62F-1045-89CA-489C5CE4FFBE}" presName="sibTrans" presStyleLbl="sibTrans1D1" presStyleIdx="0" presStyleCnt="4"/>
      <dgm:spPr/>
    </dgm:pt>
    <dgm:pt modelId="{B6DCDB8F-D6D8-F94B-970C-9459A3F2EC81}" type="pres">
      <dgm:prSet presAssocID="{C810120D-ADBF-2144-9B5D-3F1DDDD77EA2}" presName="node" presStyleLbl="node1" presStyleIdx="1" presStyleCnt="4" custRadScaleRad="131923" custRadScaleInc="-963">
        <dgm:presLayoutVars>
          <dgm:bulletEnabled val="1"/>
        </dgm:presLayoutVars>
      </dgm:prSet>
      <dgm:spPr/>
    </dgm:pt>
    <dgm:pt modelId="{B68384C6-B829-E144-99B0-8BAB8893A736}" type="pres">
      <dgm:prSet presAssocID="{C810120D-ADBF-2144-9B5D-3F1DDDD77EA2}" presName="spNode" presStyleCnt="0"/>
      <dgm:spPr/>
    </dgm:pt>
    <dgm:pt modelId="{47184358-EFF9-5545-A3AB-C458BA12FE9D}" type="pres">
      <dgm:prSet presAssocID="{AA9A4380-1847-254C-AC37-811807373081}" presName="sibTrans" presStyleLbl="sibTrans1D1" presStyleIdx="1" presStyleCnt="4"/>
      <dgm:spPr/>
    </dgm:pt>
    <dgm:pt modelId="{9E43B656-71F0-8941-82FC-F9C5E723E605}" type="pres">
      <dgm:prSet presAssocID="{24FE7809-98F9-9049-9D4F-1D6DB0DFF8C4}" presName="node" presStyleLbl="node1" presStyleIdx="2" presStyleCnt="4">
        <dgm:presLayoutVars>
          <dgm:bulletEnabled val="1"/>
        </dgm:presLayoutVars>
      </dgm:prSet>
      <dgm:spPr/>
    </dgm:pt>
    <dgm:pt modelId="{E5FDB0F8-7ADE-9E49-BDE8-76BD51564310}" type="pres">
      <dgm:prSet presAssocID="{24FE7809-98F9-9049-9D4F-1D6DB0DFF8C4}" presName="spNode" presStyleCnt="0"/>
      <dgm:spPr/>
    </dgm:pt>
    <dgm:pt modelId="{F231706D-F0A2-0249-AAB9-5AD2B3D3FB17}" type="pres">
      <dgm:prSet presAssocID="{95CDDA64-85E8-2C47-9A5C-F09402BE1B7F}" presName="sibTrans" presStyleLbl="sibTrans1D1" presStyleIdx="2" presStyleCnt="4"/>
      <dgm:spPr/>
    </dgm:pt>
    <dgm:pt modelId="{1D39C7BD-3560-4046-83B0-B276A0BDE029}" type="pres">
      <dgm:prSet presAssocID="{08DBCE4F-A18A-F44C-AD8A-B08EE042509E}" presName="node" presStyleLbl="node1" presStyleIdx="3" presStyleCnt="4" custRadScaleRad="131258" custRadScaleInc="968">
        <dgm:presLayoutVars>
          <dgm:bulletEnabled val="1"/>
        </dgm:presLayoutVars>
      </dgm:prSet>
      <dgm:spPr/>
    </dgm:pt>
    <dgm:pt modelId="{02864819-355C-BB4C-9BD0-AC85BEA2CD7D}" type="pres">
      <dgm:prSet presAssocID="{08DBCE4F-A18A-F44C-AD8A-B08EE042509E}" presName="spNode" presStyleCnt="0"/>
      <dgm:spPr/>
    </dgm:pt>
    <dgm:pt modelId="{2F575F66-D63F-894E-87D3-5FB6B2BE89C2}" type="pres">
      <dgm:prSet presAssocID="{3BD89C4A-C757-604A-B51E-DD7176ADC1F7}" presName="sibTrans" presStyleLbl="sibTrans1D1" presStyleIdx="3" presStyleCnt="4"/>
      <dgm:spPr/>
    </dgm:pt>
  </dgm:ptLst>
  <dgm:cxnLst>
    <dgm:cxn modelId="{84C64A23-0A33-0C41-9BCE-09D956DC790C}" type="presOf" srcId="{95CDDA64-85E8-2C47-9A5C-F09402BE1B7F}" destId="{F231706D-F0A2-0249-AAB9-5AD2B3D3FB17}" srcOrd="0" destOrd="0" presId="urn:microsoft.com/office/officeart/2005/8/layout/cycle6"/>
    <dgm:cxn modelId="{DC106E25-38BE-114E-A168-11647473DFE2}" type="presOf" srcId="{26B262D9-B62F-1045-89CA-489C5CE4FFBE}" destId="{9B931B3C-7EED-AA4A-9A87-3CB4B3D07BC6}" srcOrd="0" destOrd="0" presId="urn:microsoft.com/office/officeart/2005/8/layout/cycle6"/>
    <dgm:cxn modelId="{275A342E-35BA-3741-89D6-5FF9C4CD3348}" type="presOf" srcId="{3BD89C4A-C757-604A-B51E-DD7176ADC1F7}" destId="{2F575F66-D63F-894E-87D3-5FB6B2BE89C2}" srcOrd="0" destOrd="0" presId="urn:microsoft.com/office/officeart/2005/8/layout/cycle6"/>
    <dgm:cxn modelId="{10067E31-644B-0B45-8FF2-042A4C906782}" srcId="{CDE19696-914B-0849-98BB-4551FE2771F9}" destId="{24FE7809-98F9-9049-9D4F-1D6DB0DFF8C4}" srcOrd="2" destOrd="0" parTransId="{B3857768-7670-024E-8ECF-90335AC813A3}" sibTransId="{95CDDA64-85E8-2C47-9A5C-F09402BE1B7F}"/>
    <dgm:cxn modelId="{857D2B46-1342-FD40-A540-95A851F9D830}" type="presOf" srcId="{24FE7809-98F9-9049-9D4F-1D6DB0DFF8C4}" destId="{9E43B656-71F0-8941-82FC-F9C5E723E605}" srcOrd="0" destOrd="0" presId="urn:microsoft.com/office/officeart/2005/8/layout/cycle6"/>
    <dgm:cxn modelId="{A4F84E6B-9298-C540-93E0-B1803788D57B}" type="presOf" srcId="{08DBCE4F-A18A-F44C-AD8A-B08EE042509E}" destId="{1D39C7BD-3560-4046-83B0-B276A0BDE029}" srcOrd="0" destOrd="0" presId="urn:microsoft.com/office/officeart/2005/8/layout/cycle6"/>
    <dgm:cxn modelId="{AF0D2872-FF97-DC4A-BD3C-B9B734FF2F41}" srcId="{CDE19696-914B-0849-98BB-4551FE2771F9}" destId="{C810120D-ADBF-2144-9B5D-3F1DDDD77EA2}" srcOrd="1" destOrd="0" parTransId="{B3BC3797-1F17-5F49-B3DE-A5F494B12B62}" sibTransId="{AA9A4380-1847-254C-AC37-811807373081}"/>
    <dgm:cxn modelId="{91A7355A-16F6-0840-869F-DC592B74BF72}" type="presOf" srcId="{AA9A4380-1847-254C-AC37-811807373081}" destId="{47184358-EFF9-5545-A3AB-C458BA12FE9D}" srcOrd="0" destOrd="0" presId="urn:microsoft.com/office/officeart/2005/8/layout/cycle6"/>
    <dgm:cxn modelId="{60098AA0-D323-2548-AA66-7D6C9289B079}" srcId="{CDE19696-914B-0849-98BB-4551FE2771F9}" destId="{BB1C0382-3CE1-5546-BF78-316EBEBD8936}" srcOrd="0" destOrd="0" parTransId="{8D91458B-621A-CF4B-851E-D1418650EFF4}" sibTransId="{26B262D9-B62F-1045-89CA-489C5CE4FFBE}"/>
    <dgm:cxn modelId="{75380AAC-D24A-F242-AFCF-01972C15D073}" type="presOf" srcId="{BB1C0382-3CE1-5546-BF78-316EBEBD8936}" destId="{2F58F6FB-72A2-9440-87A1-4FEE0EDFE9E9}" srcOrd="0" destOrd="0" presId="urn:microsoft.com/office/officeart/2005/8/layout/cycle6"/>
    <dgm:cxn modelId="{95F46DB3-ECAA-EF46-9AAF-37CB5D9CDE82}" srcId="{CDE19696-914B-0849-98BB-4551FE2771F9}" destId="{08DBCE4F-A18A-F44C-AD8A-B08EE042509E}" srcOrd="3" destOrd="0" parTransId="{6C47FFF9-2C34-3D40-990A-BC66F71E791B}" sibTransId="{3BD89C4A-C757-604A-B51E-DD7176ADC1F7}"/>
    <dgm:cxn modelId="{3B2655B4-B906-CE4B-98D3-424AD8E6497A}" type="presOf" srcId="{CDE19696-914B-0849-98BB-4551FE2771F9}" destId="{5FC72398-04AF-7149-A3D6-66C24A2E1EC7}" srcOrd="0" destOrd="0" presId="urn:microsoft.com/office/officeart/2005/8/layout/cycle6"/>
    <dgm:cxn modelId="{6C5E29CD-A9B4-CB4B-AF79-E398A05B206A}" type="presOf" srcId="{C810120D-ADBF-2144-9B5D-3F1DDDD77EA2}" destId="{B6DCDB8F-D6D8-F94B-970C-9459A3F2EC81}" srcOrd="0" destOrd="0" presId="urn:microsoft.com/office/officeart/2005/8/layout/cycle6"/>
    <dgm:cxn modelId="{79D9C5A8-E523-9143-AA8B-542EDFB45416}" type="presParOf" srcId="{5FC72398-04AF-7149-A3D6-66C24A2E1EC7}" destId="{2F58F6FB-72A2-9440-87A1-4FEE0EDFE9E9}" srcOrd="0" destOrd="0" presId="urn:microsoft.com/office/officeart/2005/8/layout/cycle6"/>
    <dgm:cxn modelId="{39AA4C27-82E0-384F-8AC9-8C6658D005F9}" type="presParOf" srcId="{5FC72398-04AF-7149-A3D6-66C24A2E1EC7}" destId="{1914E923-56CA-8240-B565-F737F88CABAA}" srcOrd="1" destOrd="0" presId="urn:microsoft.com/office/officeart/2005/8/layout/cycle6"/>
    <dgm:cxn modelId="{9440B16B-76F6-2545-9ECA-402A756C04FB}" type="presParOf" srcId="{5FC72398-04AF-7149-A3D6-66C24A2E1EC7}" destId="{9B931B3C-7EED-AA4A-9A87-3CB4B3D07BC6}" srcOrd="2" destOrd="0" presId="urn:microsoft.com/office/officeart/2005/8/layout/cycle6"/>
    <dgm:cxn modelId="{8C742AA8-396C-7B40-B386-D1F6D7F2748F}" type="presParOf" srcId="{5FC72398-04AF-7149-A3D6-66C24A2E1EC7}" destId="{B6DCDB8F-D6D8-F94B-970C-9459A3F2EC81}" srcOrd="3" destOrd="0" presId="urn:microsoft.com/office/officeart/2005/8/layout/cycle6"/>
    <dgm:cxn modelId="{F6FAA3CD-3035-AF43-A399-8B36B6E3A862}" type="presParOf" srcId="{5FC72398-04AF-7149-A3D6-66C24A2E1EC7}" destId="{B68384C6-B829-E144-99B0-8BAB8893A736}" srcOrd="4" destOrd="0" presId="urn:microsoft.com/office/officeart/2005/8/layout/cycle6"/>
    <dgm:cxn modelId="{AD1D49EF-2A8C-7F4E-AC52-D62F3BD3BD1B}" type="presParOf" srcId="{5FC72398-04AF-7149-A3D6-66C24A2E1EC7}" destId="{47184358-EFF9-5545-A3AB-C458BA12FE9D}" srcOrd="5" destOrd="0" presId="urn:microsoft.com/office/officeart/2005/8/layout/cycle6"/>
    <dgm:cxn modelId="{8E325EA2-1144-EC42-969E-24C168B751F3}" type="presParOf" srcId="{5FC72398-04AF-7149-A3D6-66C24A2E1EC7}" destId="{9E43B656-71F0-8941-82FC-F9C5E723E605}" srcOrd="6" destOrd="0" presId="urn:microsoft.com/office/officeart/2005/8/layout/cycle6"/>
    <dgm:cxn modelId="{E8F44DB8-862C-3846-8254-994DCA7B84AF}" type="presParOf" srcId="{5FC72398-04AF-7149-A3D6-66C24A2E1EC7}" destId="{E5FDB0F8-7ADE-9E49-BDE8-76BD51564310}" srcOrd="7" destOrd="0" presId="urn:microsoft.com/office/officeart/2005/8/layout/cycle6"/>
    <dgm:cxn modelId="{000AE3A6-B3D5-0642-BFE0-395CC39E7A41}" type="presParOf" srcId="{5FC72398-04AF-7149-A3D6-66C24A2E1EC7}" destId="{F231706D-F0A2-0249-AAB9-5AD2B3D3FB17}" srcOrd="8" destOrd="0" presId="urn:microsoft.com/office/officeart/2005/8/layout/cycle6"/>
    <dgm:cxn modelId="{0F628A89-FABA-B040-A937-B5E2AAD66759}" type="presParOf" srcId="{5FC72398-04AF-7149-A3D6-66C24A2E1EC7}" destId="{1D39C7BD-3560-4046-83B0-B276A0BDE029}" srcOrd="9" destOrd="0" presId="urn:microsoft.com/office/officeart/2005/8/layout/cycle6"/>
    <dgm:cxn modelId="{F0EFD04C-89FF-1E43-AB2C-F9239FACC292}" type="presParOf" srcId="{5FC72398-04AF-7149-A3D6-66C24A2E1EC7}" destId="{02864819-355C-BB4C-9BD0-AC85BEA2CD7D}" srcOrd="10" destOrd="0" presId="urn:microsoft.com/office/officeart/2005/8/layout/cycle6"/>
    <dgm:cxn modelId="{A5761338-87BF-9C4C-8651-81EB6A753A54}" type="presParOf" srcId="{5FC72398-04AF-7149-A3D6-66C24A2E1EC7}" destId="{2F575F66-D63F-894E-87D3-5FB6B2BE89C2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DCDBC5-95E9-4F42-8754-6810EB41A3B6}" type="doc">
      <dgm:prSet loTypeId="urn:microsoft.com/office/officeart/2005/8/layout/venn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EC81A35-8D57-124B-ABCE-2ABCF936B667}">
      <dgm:prSet phldrT="[Text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gm:t>
    </dgm:pt>
    <dgm:pt modelId="{93BFC6B5-0E63-324A-B30F-A7A171F4E817}" type="parTrans" cxnId="{FB8C29D6-657F-7347-9691-7C1B684B2B1E}">
      <dgm:prSet/>
      <dgm:spPr/>
      <dgm:t>
        <a:bodyPr/>
        <a:lstStyle/>
        <a:p>
          <a:endParaRPr lang="en-US"/>
        </a:p>
      </dgm:t>
    </dgm:pt>
    <dgm:pt modelId="{4F34C741-B58B-8E44-B2B7-D1B3810C9DFD}" type="sibTrans" cxnId="{FB8C29D6-657F-7347-9691-7C1B684B2B1E}">
      <dgm:prSet/>
      <dgm:spPr/>
      <dgm:t>
        <a:bodyPr/>
        <a:lstStyle/>
        <a:p>
          <a:endParaRPr lang="en-US"/>
        </a:p>
      </dgm:t>
    </dgm:pt>
    <dgm:pt modelId="{E47640B8-E388-6141-8043-F310278C03B2}">
      <dgm:prSet phldrT="[Text]"/>
      <dgm:spPr>
        <a:solidFill>
          <a:schemeClr val="accent6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gm:t>
    </dgm:pt>
    <dgm:pt modelId="{57A28E9E-379A-074C-978F-D701171A9D16}" type="parTrans" cxnId="{CCC2C2EA-E3C8-7442-8E0D-C0B533A5BFDE}">
      <dgm:prSet/>
      <dgm:spPr/>
      <dgm:t>
        <a:bodyPr/>
        <a:lstStyle/>
        <a:p>
          <a:endParaRPr lang="en-US"/>
        </a:p>
      </dgm:t>
    </dgm:pt>
    <dgm:pt modelId="{0D294ADB-EF11-D941-B290-D319254BF064}" type="sibTrans" cxnId="{CCC2C2EA-E3C8-7442-8E0D-C0B533A5BFDE}">
      <dgm:prSet/>
      <dgm:spPr/>
      <dgm:t>
        <a:bodyPr/>
        <a:lstStyle/>
        <a:p>
          <a:endParaRPr lang="en-US"/>
        </a:p>
      </dgm:t>
    </dgm:pt>
    <dgm:pt modelId="{865D233C-903B-9F4C-9226-AC6433E046AF}">
      <dgm:prSet phldrT="[Text]"/>
      <dgm:spPr>
        <a:solidFill>
          <a:schemeClr val="accent1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gm:t>
    </dgm:pt>
    <dgm:pt modelId="{67884939-1953-8944-996F-DC9AF84144E4}" type="parTrans" cxnId="{5AED5339-DC14-324C-85BB-F084E09E62DD}">
      <dgm:prSet/>
      <dgm:spPr/>
      <dgm:t>
        <a:bodyPr/>
        <a:lstStyle/>
        <a:p>
          <a:endParaRPr lang="en-US"/>
        </a:p>
      </dgm:t>
    </dgm:pt>
    <dgm:pt modelId="{95730D6A-BF57-8149-A562-F4DF03615C2D}" type="sibTrans" cxnId="{5AED5339-DC14-324C-85BB-F084E09E62DD}">
      <dgm:prSet/>
      <dgm:spPr/>
      <dgm:t>
        <a:bodyPr/>
        <a:lstStyle/>
        <a:p>
          <a:endParaRPr lang="en-US"/>
        </a:p>
      </dgm:t>
    </dgm:pt>
    <dgm:pt modelId="{ABB0EE10-8504-404A-8824-5F22425D91BF}" type="pres">
      <dgm:prSet presAssocID="{C2DCDBC5-95E9-4F42-8754-6810EB41A3B6}" presName="compositeShape" presStyleCnt="0">
        <dgm:presLayoutVars>
          <dgm:chMax val="7"/>
          <dgm:dir/>
          <dgm:resizeHandles val="exact"/>
        </dgm:presLayoutVars>
      </dgm:prSet>
      <dgm:spPr/>
    </dgm:pt>
    <dgm:pt modelId="{93E056BD-4766-394C-A4DC-5E4C2451228E}" type="pres">
      <dgm:prSet presAssocID="{2EC81A35-8D57-124B-ABCE-2ABCF936B667}" presName="circ1" presStyleLbl="vennNode1" presStyleIdx="0" presStyleCnt="3" custScaleX="169481" custScaleY="92938" custLinFactNeighborX="-1461" custLinFactNeighborY="-35450"/>
      <dgm:spPr/>
    </dgm:pt>
    <dgm:pt modelId="{9EC0FAFF-6CE3-7640-BE7A-52C4AF5538E2}" type="pres">
      <dgm:prSet presAssocID="{2EC81A35-8D57-124B-ABCE-2ABCF936B66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0F896BF-E8D9-2145-B631-F874C101A436}" type="pres">
      <dgm:prSet presAssocID="{E47640B8-E388-6141-8043-F310278C03B2}" presName="circ2" presStyleLbl="vennNode1" presStyleIdx="1" presStyleCnt="3" custScaleX="153807" custLinFactNeighborX="30195" custLinFactNeighborY="-12709"/>
      <dgm:spPr/>
    </dgm:pt>
    <dgm:pt modelId="{524DE1D1-1650-674C-AA9B-4DB5A8E1AD84}" type="pres">
      <dgm:prSet presAssocID="{E47640B8-E388-6141-8043-F310278C03B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DAD003A-79BB-F54B-8024-DA7A6A25F4EE}" type="pres">
      <dgm:prSet presAssocID="{865D233C-903B-9F4C-9226-AC6433E046AF}" presName="circ3" presStyleLbl="vennNode1" presStyleIdx="2" presStyleCnt="3" custScaleX="153807" custScaleY="95170" custLinFactNeighborX="-29221" custLinFactNeighborY="-9740"/>
      <dgm:spPr/>
    </dgm:pt>
    <dgm:pt modelId="{337EDADF-F20D-C040-81EA-8B0554C72AC2}" type="pres">
      <dgm:prSet presAssocID="{865D233C-903B-9F4C-9226-AC6433E046A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5AED5339-DC14-324C-85BB-F084E09E62DD}" srcId="{C2DCDBC5-95E9-4F42-8754-6810EB41A3B6}" destId="{865D233C-903B-9F4C-9226-AC6433E046AF}" srcOrd="2" destOrd="0" parTransId="{67884939-1953-8944-996F-DC9AF84144E4}" sibTransId="{95730D6A-BF57-8149-A562-F4DF03615C2D}"/>
    <dgm:cxn modelId="{B52A4640-FD85-D64F-8F35-E07304235F5F}" type="presOf" srcId="{2EC81A35-8D57-124B-ABCE-2ABCF936B667}" destId="{9EC0FAFF-6CE3-7640-BE7A-52C4AF5538E2}" srcOrd="1" destOrd="0" presId="urn:microsoft.com/office/officeart/2005/8/layout/venn1"/>
    <dgm:cxn modelId="{EF1E985C-4C83-514F-AAB7-E897E1014759}" type="presOf" srcId="{E47640B8-E388-6141-8043-F310278C03B2}" destId="{524DE1D1-1650-674C-AA9B-4DB5A8E1AD84}" srcOrd="1" destOrd="0" presId="urn:microsoft.com/office/officeart/2005/8/layout/venn1"/>
    <dgm:cxn modelId="{C3825867-C405-7B42-A7E5-424A4EAD6450}" type="presOf" srcId="{E47640B8-E388-6141-8043-F310278C03B2}" destId="{E0F896BF-E8D9-2145-B631-F874C101A436}" srcOrd="0" destOrd="0" presId="urn:microsoft.com/office/officeart/2005/8/layout/venn1"/>
    <dgm:cxn modelId="{034C6D4E-2FBA-474A-9077-0FF8C9C804CA}" type="presOf" srcId="{C2DCDBC5-95E9-4F42-8754-6810EB41A3B6}" destId="{ABB0EE10-8504-404A-8824-5F22425D91BF}" srcOrd="0" destOrd="0" presId="urn:microsoft.com/office/officeart/2005/8/layout/venn1"/>
    <dgm:cxn modelId="{E979DA97-980B-3643-BB92-317601AA8A1C}" type="presOf" srcId="{865D233C-903B-9F4C-9226-AC6433E046AF}" destId="{337EDADF-F20D-C040-81EA-8B0554C72AC2}" srcOrd="1" destOrd="0" presId="urn:microsoft.com/office/officeart/2005/8/layout/venn1"/>
    <dgm:cxn modelId="{3007A799-B6FD-C042-BC31-FD8640B2F69C}" type="presOf" srcId="{865D233C-903B-9F4C-9226-AC6433E046AF}" destId="{DDAD003A-79BB-F54B-8024-DA7A6A25F4EE}" srcOrd="0" destOrd="0" presId="urn:microsoft.com/office/officeart/2005/8/layout/venn1"/>
    <dgm:cxn modelId="{2BE821C9-2121-9B41-97DB-B374926960B4}" type="presOf" srcId="{2EC81A35-8D57-124B-ABCE-2ABCF936B667}" destId="{93E056BD-4766-394C-A4DC-5E4C2451228E}" srcOrd="0" destOrd="0" presId="urn:microsoft.com/office/officeart/2005/8/layout/venn1"/>
    <dgm:cxn modelId="{FB8C29D6-657F-7347-9691-7C1B684B2B1E}" srcId="{C2DCDBC5-95E9-4F42-8754-6810EB41A3B6}" destId="{2EC81A35-8D57-124B-ABCE-2ABCF936B667}" srcOrd="0" destOrd="0" parTransId="{93BFC6B5-0E63-324A-B30F-A7A171F4E817}" sibTransId="{4F34C741-B58B-8E44-B2B7-D1B3810C9DFD}"/>
    <dgm:cxn modelId="{CCC2C2EA-E3C8-7442-8E0D-C0B533A5BFDE}" srcId="{C2DCDBC5-95E9-4F42-8754-6810EB41A3B6}" destId="{E47640B8-E388-6141-8043-F310278C03B2}" srcOrd="1" destOrd="0" parTransId="{57A28E9E-379A-074C-978F-D701171A9D16}" sibTransId="{0D294ADB-EF11-D941-B290-D319254BF064}"/>
    <dgm:cxn modelId="{E3AA8411-1348-674D-BBB3-180030DCDE43}" type="presParOf" srcId="{ABB0EE10-8504-404A-8824-5F22425D91BF}" destId="{93E056BD-4766-394C-A4DC-5E4C2451228E}" srcOrd="0" destOrd="0" presId="urn:microsoft.com/office/officeart/2005/8/layout/venn1"/>
    <dgm:cxn modelId="{7BE10229-9ECC-B04C-BCBD-5C48734A388C}" type="presParOf" srcId="{ABB0EE10-8504-404A-8824-5F22425D91BF}" destId="{9EC0FAFF-6CE3-7640-BE7A-52C4AF5538E2}" srcOrd="1" destOrd="0" presId="urn:microsoft.com/office/officeart/2005/8/layout/venn1"/>
    <dgm:cxn modelId="{40178842-B790-BA4E-9D3B-93341614B1D0}" type="presParOf" srcId="{ABB0EE10-8504-404A-8824-5F22425D91BF}" destId="{E0F896BF-E8D9-2145-B631-F874C101A436}" srcOrd="2" destOrd="0" presId="urn:microsoft.com/office/officeart/2005/8/layout/venn1"/>
    <dgm:cxn modelId="{D1A9D604-ECA4-3A4F-AF71-6AC9ABA33704}" type="presParOf" srcId="{ABB0EE10-8504-404A-8824-5F22425D91BF}" destId="{524DE1D1-1650-674C-AA9B-4DB5A8E1AD84}" srcOrd="3" destOrd="0" presId="urn:microsoft.com/office/officeart/2005/8/layout/venn1"/>
    <dgm:cxn modelId="{6664AA12-529F-F740-887C-153AB714C68D}" type="presParOf" srcId="{ABB0EE10-8504-404A-8824-5F22425D91BF}" destId="{DDAD003A-79BB-F54B-8024-DA7A6A25F4EE}" srcOrd="4" destOrd="0" presId="urn:microsoft.com/office/officeart/2005/8/layout/venn1"/>
    <dgm:cxn modelId="{2240D205-BFFC-CB44-A1A3-BF8308066BCD}" type="presParOf" srcId="{ABB0EE10-8504-404A-8824-5F22425D91BF}" destId="{337EDADF-F20D-C040-81EA-8B0554C72AC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2DCDBC5-95E9-4F42-8754-6810EB41A3B6}" type="doc">
      <dgm:prSet loTypeId="urn:microsoft.com/office/officeart/2005/8/layout/venn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EC81A35-8D57-124B-ABCE-2ABCF936B667}">
      <dgm:prSet phldrT="[Text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gm:t>
    </dgm:pt>
    <dgm:pt modelId="{93BFC6B5-0E63-324A-B30F-A7A171F4E817}" type="parTrans" cxnId="{FB8C29D6-657F-7347-9691-7C1B684B2B1E}">
      <dgm:prSet/>
      <dgm:spPr/>
      <dgm:t>
        <a:bodyPr/>
        <a:lstStyle/>
        <a:p>
          <a:endParaRPr lang="en-US"/>
        </a:p>
      </dgm:t>
    </dgm:pt>
    <dgm:pt modelId="{4F34C741-B58B-8E44-B2B7-D1B3810C9DFD}" type="sibTrans" cxnId="{FB8C29D6-657F-7347-9691-7C1B684B2B1E}">
      <dgm:prSet/>
      <dgm:spPr/>
      <dgm:t>
        <a:bodyPr/>
        <a:lstStyle/>
        <a:p>
          <a:endParaRPr lang="en-US"/>
        </a:p>
      </dgm:t>
    </dgm:pt>
    <dgm:pt modelId="{E47640B8-E388-6141-8043-F310278C03B2}">
      <dgm:prSet phldrT="[Text]"/>
      <dgm:spPr>
        <a:solidFill>
          <a:schemeClr val="accent6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gm:t>
    </dgm:pt>
    <dgm:pt modelId="{57A28E9E-379A-074C-978F-D701171A9D16}" type="parTrans" cxnId="{CCC2C2EA-E3C8-7442-8E0D-C0B533A5BFDE}">
      <dgm:prSet/>
      <dgm:spPr/>
      <dgm:t>
        <a:bodyPr/>
        <a:lstStyle/>
        <a:p>
          <a:endParaRPr lang="en-US"/>
        </a:p>
      </dgm:t>
    </dgm:pt>
    <dgm:pt modelId="{0D294ADB-EF11-D941-B290-D319254BF064}" type="sibTrans" cxnId="{CCC2C2EA-E3C8-7442-8E0D-C0B533A5BFDE}">
      <dgm:prSet/>
      <dgm:spPr/>
      <dgm:t>
        <a:bodyPr/>
        <a:lstStyle/>
        <a:p>
          <a:endParaRPr lang="en-US"/>
        </a:p>
      </dgm:t>
    </dgm:pt>
    <dgm:pt modelId="{865D233C-903B-9F4C-9226-AC6433E046AF}">
      <dgm:prSet phldrT="[Text]"/>
      <dgm:spPr>
        <a:solidFill>
          <a:schemeClr val="accent1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gm:t>
    </dgm:pt>
    <dgm:pt modelId="{67884939-1953-8944-996F-DC9AF84144E4}" type="parTrans" cxnId="{5AED5339-DC14-324C-85BB-F084E09E62DD}">
      <dgm:prSet/>
      <dgm:spPr/>
      <dgm:t>
        <a:bodyPr/>
        <a:lstStyle/>
        <a:p>
          <a:endParaRPr lang="en-US"/>
        </a:p>
      </dgm:t>
    </dgm:pt>
    <dgm:pt modelId="{95730D6A-BF57-8149-A562-F4DF03615C2D}" type="sibTrans" cxnId="{5AED5339-DC14-324C-85BB-F084E09E62DD}">
      <dgm:prSet/>
      <dgm:spPr/>
      <dgm:t>
        <a:bodyPr/>
        <a:lstStyle/>
        <a:p>
          <a:endParaRPr lang="en-US"/>
        </a:p>
      </dgm:t>
    </dgm:pt>
    <dgm:pt modelId="{ABB0EE10-8504-404A-8824-5F22425D91BF}" type="pres">
      <dgm:prSet presAssocID="{C2DCDBC5-95E9-4F42-8754-6810EB41A3B6}" presName="compositeShape" presStyleCnt="0">
        <dgm:presLayoutVars>
          <dgm:chMax val="7"/>
          <dgm:dir/>
          <dgm:resizeHandles val="exact"/>
        </dgm:presLayoutVars>
      </dgm:prSet>
      <dgm:spPr/>
    </dgm:pt>
    <dgm:pt modelId="{93E056BD-4766-394C-A4DC-5E4C2451228E}" type="pres">
      <dgm:prSet presAssocID="{2EC81A35-8D57-124B-ABCE-2ABCF936B667}" presName="circ1" presStyleLbl="vennNode1" presStyleIdx="0" presStyleCnt="3" custScaleX="169481" custScaleY="92938" custLinFactNeighborX="-1461" custLinFactNeighborY="-35450"/>
      <dgm:spPr/>
    </dgm:pt>
    <dgm:pt modelId="{9EC0FAFF-6CE3-7640-BE7A-52C4AF5538E2}" type="pres">
      <dgm:prSet presAssocID="{2EC81A35-8D57-124B-ABCE-2ABCF936B66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0F896BF-E8D9-2145-B631-F874C101A436}" type="pres">
      <dgm:prSet presAssocID="{E47640B8-E388-6141-8043-F310278C03B2}" presName="circ2" presStyleLbl="vennNode1" presStyleIdx="1" presStyleCnt="3" custScaleX="153807" custLinFactNeighborX="30195" custLinFactNeighborY="-12709"/>
      <dgm:spPr/>
    </dgm:pt>
    <dgm:pt modelId="{524DE1D1-1650-674C-AA9B-4DB5A8E1AD84}" type="pres">
      <dgm:prSet presAssocID="{E47640B8-E388-6141-8043-F310278C03B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DAD003A-79BB-F54B-8024-DA7A6A25F4EE}" type="pres">
      <dgm:prSet presAssocID="{865D233C-903B-9F4C-9226-AC6433E046AF}" presName="circ3" presStyleLbl="vennNode1" presStyleIdx="2" presStyleCnt="3" custScaleX="153807" custScaleY="95170" custLinFactNeighborX="-29221" custLinFactNeighborY="-9740"/>
      <dgm:spPr/>
    </dgm:pt>
    <dgm:pt modelId="{337EDADF-F20D-C040-81EA-8B0554C72AC2}" type="pres">
      <dgm:prSet presAssocID="{865D233C-903B-9F4C-9226-AC6433E046A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5AED5339-DC14-324C-85BB-F084E09E62DD}" srcId="{C2DCDBC5-95E9-4F42-8754-6810EB41A3B6}" destId="{865D233C-903B-9F4C-9226-AC6433E046AF}" srcOrd="2" destOrd="0" parTransId="{67884939-1953-8944-996F-DC9AF84144E4}" sibTransId="{95730D6A-BF57-8149-A562-F4DF03615C2D}"/>
    <dgm:cxn modelId="{AA7ACB3B-0DC9-F44A-91F2-35A535761FBF}" type="presOf" srcId="{E47640B8-E388-6141-8043-F310278C03B2}" destId="{E0F896BF-E8D9-2145-B631-F874C101A436}" srcOrd="0" destOrd="0" presId="urn:microsoft.com/office/officeart/2005/8/layout/venn1"/>
    <dgm:cxn modelId="{E651103E-1232-ED4F-999A-D7E850AA70FE}" type="presOf" srcId="{2EC81A35-8D57-124B-ABCE-2ABCF936B667}" destId="{93E056BD-4766-394C-A4DC-5E4C2451228E}" srcOrd="0" destOrd="0" presId="urn:microsoft.com/office/officeart/2005/8/layout/venn1"/>
    <dgm:cxn modelId="{73DB1964-0EB3-4A4A-ADBA-419CFE6FBA5E}" type="presOf" srcId="{865D233C-903B-9F4C-9226-AC6433E046AF}" destId="{DDAD003A-79BB-F54B-8024-DA7A6A25F4EE}" srcOrd="0" destOrd="0" presId="urn:microsoft.com/office/officeart/2005/8/layout/venn1"/>
    <dgm:cxn modelId="{F9D350B3-89E1-454F-B61F-2AF1CD196808}" type="presOf" srcId="{E47640B8-E388-6141-8043-F310278C03B2}" destId="{524DE1D1-1650-674C-AA9B-4DB5A8E1AD84}" srcOrd="1" destOrd="0" presId="urn:microsoft.com/office/officeart/2005/8/layout/venn1"/>
    <dgm:cxn modelId="{94C729CA-581B-F146-AB67-C831D468B72F}" type="presOf" srcId="{C2DCDBC5-95E9-4F42-8754-6810EB41A3B6}" destId="{ABB0EE10-8504-404A-8824-5F22425D91BF}" srcOrd="0" destOrd="0" presId="urn:microsoft.com/office/officeart/2005/8/layout/venn1"/>
    <dgm:cxn modelId="{C0C095CC-231E-0146-92E5-9F29AA876E53}" type="presOf" srcId="{2EC81A35-8D57-124B-ABCE-2ABCF936B667}" destId="{9EC0FAFF-6CE3-7640-BE7A-52C4AF5538E2}" srcOrd="1" destOrd="0" presId="urn:microsoft.com/office/officeart/2005/8/layout/venn1"/>
    <dgm:cxn modelId="{FB8C29D6-657F-7347-9691-7C1B684B2B1E}" srcId="{C2DCDBC5-95E9-4F42-8754-6810EB41A3B6}" destId="{2EC81A35-8D57-124B-ABCE-2ABCF936B667}" srcOrd="0" destOrd="0" parTransId="{93BFC6B5-0E63-324A-B30F-A7A171F4E817}" sibTransId="{4F34C741-B58B-8E44-B2B7-D1B3810C9DFD}"/>
    <dgm:cxn modelId="{FC8FDED9-DE95-5F4F-BD5F-02B189DD940A}" type="presOf" srcId="{865D233C-903B-9F4C-9226-AC6433E046AF}" destId="{337EDADF-F20D-C040-81EA-8B0554C72AC2}" srcOrd="1" destOrd="0" presId="urn:microsoft.com/office/officeart/2005/8/layout/venn1"/>
    <dgm:cxn modelId="{CCC2C2EA-E3C8-7442-8E0D-C0B533A5BFDE}" srcId="{C2DCDBC5-95E9-4F42-8754-6810EB41A3B6}" destId="{E47640B8-E388-6141-8043-F310278C03B2}" srcOrd="1" destOrd="0" parTransId="{57A28E9E-379A-074C-978F-D701171A9D16}" sibTransId="{0D294ADB-EF11-D941-B290-D319254BF064}"/>
    <dgm:cxn modelId="{44EEC507-5C07-2541-A7D1-2C22C5DF6D86}" type="presParOf" srcId="{ABB0EE10-8504-404A-8824-5F22425D91BF}" destId="{93E056BD-4766-394C-A4DC-5E4C2451228E}" srcOrd="0" destOrd="0" presId="urn:microsoft.com/office/officeart/2005/8/layout/venn1"/>
    <dgm:cxn modelId="{17B6DDEC-2559-EE4A-A030-7626FC075293}" type="presParOf" srcId="{ABB0EE10-8504-404A-8824-5F22425D91BF}" destId="{9EC0FAFF-6CE3-7640-BE7A-52C4AF5538E2}" srcOrd="1" destOrd="0" presId="urn:microsoft.com/office/officeart/2005/8/layout/venn1"/>
    <dgm:cxn modelId="{AE5D67AE-214A-B04F-B8C3-5D26F3F716B4}" type="presParOf" srcId="{ABB0EE10-8504-404A-8824-5F22425D91BF}" destId="{E0F896BF-E8D9-2145-B631-F874C101A436}" srcOrd="2" destOrd="0" presId="urn:microsoft.com/office/officeart/2005/8/layout/venn1"/>
    <dgm:cxn modelId="{A33DB061-A248-424A-A132-B87A01D21DD9}" type="presParOf" srcId="{ABB0EE10-8504-404A-8824-5F22425D91BF}" destId="{524DE1D1-1650-674C-AA9B-4DB5A8E1AD84}" srcOrd="3" destOrd="0" presId="urn:microsoft.com/office/officeart/2005/8/layout/venn1"/>
    <dgm:cxn modelId="{383B8B92-0AFE-234E-B49E-0539FFD29D13}" type="presParOf" srcId="{ABB0EE10-8504-404A-8824-5F22425D91BF}" destId="{DDAD003A-79BB-F54B-8024-DA7A6A25F4EE}" srcOrd="4" destOrd="0" presId="urn:microsoft.com/office/officeart/2005/8/layout/venn1"/>
    <dgm:cxn modelId="{58E3E84C-94C5-7D43-BD72-3C069981F116}" type="presParOf" srcId="{ABB0EE10-8504-404A-8824-5F22425D91BF}" destId="{337EDADF-F20D-C040-81EA-8B0554C72AC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2DCDBC5-95E9-4F42-8754-6810EB41A3B6}" type="doc">
      <dgm:prSet loTypeId="urn:microsoft.com/office/officeart/2005/8/layout/venn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EC81A35-8D57-124B-ABCE-2ABCF936B667}">
      <dgm:prSet phldrT="[Text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gm:t>
    </dgm:pt>
    <dgm:pt modelId="{93BFC6B5-0E63-324A-B30F-A7A171F4E817}" type="parTrans" cxnId="{FB8C29D6-657F-7347-9691-7C1B684B2B1E}">
      <dgm:prSet/>
      <dgm:spPr/>
      <dgm:t>
        <a:bodyPr/>
        <a:lstStyle/>
        <a:p>
          <a:endParaRPr lang="en-US"/>
        </a:p>
      </dgm:t>
    </dgm:pt>
    <dgm:pt modelId="{4F34C741-B58B-8E44-B2B7-D1B3810C9DFD}" type="sibTrans" cxnId="{FB8C29D6-657F-7347-9691-7C1B684B2B1E}">
      <dgm:prSet/>
      <dgm:spPr/>
      <dgm:t>
        <a:bodyPr/>
        <a:lstStyle/>
        <a:p>
          <a:endParaRPr lang="en-US"/>
        </a:p>
      </dgm:t>
    </dgm:pt>
    <dgm:pt modelId="{E47640B8-E388-6141-8043-F310278C03B2}">
      <dgm:prSet phldrT="[Text]"/>
      <dgm:spPr>
        <a:solidFill>
          <a:schemeClr val="accent6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gm:t>
    </dgm:pt>
    <dgm:pt modelId="{57A28E9E-379A-074C-978F-D701171A9D16}" type="parTrans" cxnId="{CCC2C2EA-E3C8-7442-8E0D-C0B533A5BFDE}">
      <dgm:prSet/>
      <dgm:spPr/>
      <dgm:t>
        <a:bodyPr/>
        <a:lstStyle/>
        <a:p>
          <a:endParaRPr lang="en-US"/>
        </a:p>
      </dgm:t>
    </dgm:pt>
    <dgm:pt modelId="{0D294ADB-EF11-D941-B290-D319254BF064}" type="sibTrans" cxnId="{CCC2C2EA-E3C8-7442-8E0D-C0B533A5BFDE}">
      <dgm:prSet/>
      <dgm:spPr/>
      <dgm:t>
        <a:bodyPr/>
        <a:lstStyle/>
        <a:p>
          <a:endParaRPr lang="en-US"/>
        </a:p>
      </dgm:t>
    </dgm:pt>
    <dgm:pt modelId="{865D233C-903B-9F4C-9226-AC6433E046AF}">
      <dgm:prSet phldrT="[Text]"/>
      <dgm:spPr>
        <a:solidFill>
          <a:schemeClr val="accent1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gm:t>
    </dgm:pt>
    <dgm:pt modelId="{67884939-1953-8944-996F-DC9AF84144E4}" type="parTrans" cxnId="{5AED5339-DC14-324C-85BB-F084E09E62DD}">
      <dgm:prSet/>
      <dgm:spPr/>
      <dgm:t>
        <a:bodyPr/>
        <a:lstStyle/>
        <a:p>
          <a:endParaRPr lang="en-US"/>
        </a:p>
      </dgm:t>
    </dgm:pt>
    <dgm:pt modelId="{95730D6A-BF57-8149-A562-F4DF03615C2D}" type="sibTrans" cxnId="{5AED5339-DC14-324C-85BB-F084E09E62DD}">
      <dgm:prSet/>
      <dgm:spPr/>
      <dgm:t>
        <a:bodyPr/>
        <a:lstStyle/>
        <a:p>
          <a:endParaRPr lang="en-US"/>
        </a:p>
      </dgm:t>
    </dgm:pt>
    <dgm:pt modelId="{ABB0EE10-8504-404A-8824-5F22425D91BF}" type="pres">
      <dgm:prSet presAssocID="{C2DCDBC5-95E9-4F42-8754-6810EB41A3B6}" presName="compositeShape" presStyleCnt="0">
        <dgm:presLayoutVars>
          <dgm:chMax val="7"/>
          <dgm:dir/>
          <dgm:resizeHandles val="exact"/>
        </dgm:presLayoutVars>
      </dgm:prSet>
      <dgm:spPr/>
    </dgm:pt>
    <dgm:pt modelId="{93E056BD-4766-394C-A4DC-5E4C2451228E}" type="pres">
      <dgm:prSet presAssocID="{2EC81A35-8D57-124B-ABCE-2ABCF936B667}" presName="circ1" presStyleLbl="vennNode1" presStyleIdx="0" presStyleCnt="3" custScaleX="169481" custScaleY="92938" custLinFactNeighborX="-1461" custLinFactNeighborY="-35450"/>
      <dgm:spPr/>
    </dgm:pt>
    <dgm:pt modelId="{9EC0FAFF-6CE3-7640-BE7A-52C4AF5538E2}" type="pres">
      <dgm:prSet presAssocID="{2EC81A35-8D57-124B-ABCE-2ABCF936B66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0F896BF-E8D9-2145-B631-F874C101A436}" type="pres">
      <dgm:prSet presAssocID="{E47640B8-E388-6141-8043-F310278C03B2}" presName="circ2" presStyleLbl="vennNode1" presStyleIdx="1" presStyleCnt="3" custScaleX="153807" custLinFactNeighborX="30195" custLinFactNeighborY="-12709"/>
      <dgm:spPr/>
    </dgm:pt>
    <dgm:pt modelId="{524DE1D1-1650-674C-AA9B-4DB5A8E1AD84}" type="pres">
      <dgm:prSet presAssocID="{E47640B8-E388-6141-8043-F310278C03B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DAD003A-79BB-F54B-8024-DA7A6A25F4EE}" type="pres">
      <dgm:prSet presAssocID="{865D233C-903B-9F4C-9226-AC6433E046AF}" presName="circ3" presStyleLbl="vennNode1" presStyleIdx="2" presStyleCnt="3" custScaleX="153807" custScaleY="95170" custLinFactNeighborX="-29221" custLinFactNeighborY="-9740"/>
      <dgm:spPr/>
    </dgm:pt>
    <dgm:pt modelId="{337EDADF-F20D-C040-81EA-8B0554C72AC2}" type="pres">
      <dgm:prSet presAssocID="{865D233C-903B-9F4C-9226-AC6433E046A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5AED5339-DC14-324C-85BB-F084E09E62DD}" srcId="{C2DCDBC5-95E9-4F42-8754-6810EB41A3B6}" destId="{865D233C-903B-9F4C-9226-AC6433E046AF}" srcOrd="2" destOrd="0" parTransId="{67884939-1953-8944-996F-DC9AF84144E4}" sibTransId="{95730D6A-BF57-8149-A562-F4DF03615C2D}"/>
    <dgm:cxn modelId="{0EE2F050-6F3D-6047-987E-1C87A4614D55}" type="presOf" srcId="{2EC81A35-8D57-124B-ABCE-2ABCF936B667}" destId="{93E056BD-4766-394C-A4DC-5E4C2451228E}" srcOrd="0" destOrd="0" presId="urn:microsoft.com/office/officeart/2005/8/layout/venn1"/>
    <dgm:cxn modelId="{1CFFD88C-013A-E648-BC77-2D70A74C0952}" type="presOf" srcId="{865D233C-903B-9F4C-9226-AC6433E046AF}" destId="{DDAD003A-79BB-F54B-8024-DA7A6A25F4EE}" srcOrd="0" destOrd="0" presId="urn:microsoft.com/office/officeart/2005/8/layout/venn1"/>
    <dgm:cxn modelId="{03EA058E-DFB9-F048-8274-3116B234153C}" type="presOf" srcId="{2EC81A35-8D57-124B-ABCE-2ABCF936B667}" destId="{9EC0FAFF-6CE3-7640-BE7A-52C4AF5538E2}" srcOrd="1" destOrd="0" presId="urn:microsoft.com/office/officeart/2005/8/layout/venn1"/>
    <dgm:cxn modelId="{CEF747B0-0EED-9E49-BAA9-886FAEB2D206}" type="presOf" srcId="{C2DCDBC5-95E9-4F42-8754-6810EB41A3B6}" destId="{ABB0EE10-8504-404A-8824-5F22425D91BF}" srcOrd="0" destOrd="0" presId="urn:microsoft.com/office/officeart/2005/8/layout/venn1"/>
    <dgm:cxn modelId="{BD83C5C7-A986-A14A-A141-B146B4FDA2C9}" type="presOf" srcId="{E47640B8-E388-6141-8043-F310278C03B2}" destId="{E0F896BF-E8D9-2145-B631-F874C101A436}" srcOrd="0" destOrd="0" presId="urn:microsoft.com/office/officeart/2005/8/layout/venn1"/>
    <dgm:cxn modelId="{FB8C29D6-657F-7347-9691-7C1B684B2B1E}" srcId="{C2DCDBC5-95E9-4F42-8754-6810EB41A3B6}" destId="{2EC81A35-8D57-124B-ABCE-2ABCF936B667}" srcOrd="0" destOrd="0" parTransId="{93BFC6B5-0E63-324A-B30F-A7A171F4E817}" sibTransId="{4F34C741-B58B-8E44-B2B7-D1B3810C9DFD}"/>
    <dgm:cxn modelId="{CCC2C2EA-E3C8-7442-8E0D-C0B533A5BFDE}" srcId="{C2DCDBC5-95E9-4F42-8754-6810EB41A3B6}" destId="{E47640B8-E388-6141-8043-F310278C03B2}" srcOrd="1" destOrd="0" parTransId="{57A28E9E-379A-074C-978F-D701171A9D16}" sibTransId="{0D294ADB-EF11-D941-B290-D319254BF064}"/>
    <dgm:cxn modelId="{4E389BF2-F629-A041-A2E2-9FF1F3229114}" type="presOf" srcId="{E47640B8-E388-6141-8043-F310278C03B2}" destId="{524DE1D1-1650-674C-AA9B-4DB5A8E1AD84}" srcOrd="1" destOrd="0" presId="urn:microsoft.com/office/officeart/2005/8/layout/venn1"/>
    <dgm:cxn modelId="{EC0F57FF-91C0-5049-AA6F-BFD60A687C47}" type="presOf" srcId="{865D233C-903B-9F4C-9226-AC6433E046AF}" destId="{337EDADF-F20D-C040-81EA-8B0554C72AC2}" srcOrd="1" destOrd="0" presId="urn:microsoft.com/office/officeart/2005/8/layout/venn1"/>
    <dgm:cxn modelId="{82EA6427-147B-E54B-BD57-456EE02039E1}" type="presParOf" srcId="{ABB0EE10-8504-404A-8824-5F22425D91BF}" destId="{93E056BD-4766-394C-A4DC-5E4C2451228E}" srcOrd="0" destOrd="0" presId="urn:microsoft.com/office/officeart/2005/8/layout/venn1"/>
    <dgm:cxn modelId="{2639AC9D-A5A2-134D-8670-1A857255385E}" type="presParOf" srcId="{ABB0EE10-8504-404A-8824-5F22425D91BF}" destId="{9EC0FAFF-6CE3-7640-BE7A-52C4AF5538E2}" srcOrd="1" destOrd="0" presId="urn:microsoft.com/office/officeart/2005/8/layout/venn1"/>
    <dgm:cxn modelId="{CC2F048B-D071-074A-986D-CE0956D9BF25}" type="presParOf" srcId="{ABB0EE10-8504-404A-8824-5F22425D91BF}" destId="{E0F896BF-E8D9-2145-B631-F874C101A436}" srcOrd="2" destOrd="0" presId="urn:microsoft.com/office/officeart/2005/8/layout/venn1"/>
    <dgm:cxn modelId="{6E4E2A54-B51B-294F-92EB-F5AAD1B4E6AB}" type="presParOf" srcId="{ABB0EE10-8504-404A-8824-5F22425D91BF}" destId="{524DE1D1-1650-674C-AA9B-4DB5A8E1AD84}" srcOrd="3" destOrd="0" presId="urn:microsoft.com/office/officeart/2005/8/layout/venn1"/>
    <dgm:cxn modelId="{82B78D41-C9B5-2C40-A007-42681C424C10}" type="presParOf" srcId="{ABB0EE10-8504-404A-8824-5F22425D91BF}" destId="{DDAD003A-79BB-F54B-8024-DA7A6A25F4EE}" srcOrd="4" destOrd="0" presId="urn:microsoft.com/office/officeart/2005/8/layout/venn1"/>
    <dgm:cxn modelId="{818D8293-6F93-0A41-B392-886599CDA3DD}" type="presParOf" srcId="{ABB0EE10-8504-404A-8824-5F22425D91BF}" destId="{337EDADF-F20D-C040-81EA-8B0554C72AC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2DCDBC5-95E9-4F42-8754-6810EB41A3B6}" type="doc">
      <dgm:prSet loTypeId="urn:microsoft.com/office/officeart/2005/8/layout/venn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EC81A35-8D57-124B-ABCE-2ABCF936B667}">
      <dgm:prSet phldrT="[Text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gm:t>
    </dgm:pt>
    <dgm:pt modelId="{93BFC6B5-0E63-324A-B30F-A7A171F4E817}" type="parTrans" cxnId="{FB8C29D6-657F-7347-9691-7C1B684B2B1E}">
      <dgm:prSet/>
      <dgm:spPr/>
      <dgm:t>
        <a:bodyPr/>
        <a:lstStyle/>
        <a:p>
          <a:endParaRPr lang="en-US"/>
        </a:p>
      </dgm:t>
    </dgm:pt>
    <dgm:pt modelId="{4F34C741-B58B-8E44-B2B7-D1B3810C9DFD}" type="sibTrans" cxnId="{FB8C29D6-657F-7347-9691-7C1B684B2B1E}">
      <dgm:prSet/>
      <dgm:spPr/>
      <dgm:t>
        <a:bodyPr/>
        <a:lstStyle/>
        <a:p>
          <a:endParaRPr lang="en-US"/>
        </a:p>
      </dgm:t>
    </dgm:pt>
    <dgm:pt modelId="{E47640B8-E388-6141-8043-F310278C03B2}">
      <dgm:prSet phldrT="[Text]"/>
      <dgm:spPr>
        <a:solidFill>
          <a:schemeClr val="accent6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gm:t>
    </dgm:pt>
    <dgm:pt modelId="{57A28E9E-379A-074C-978F-D701171A9D16}" type="parTrans" cxnId="{CCC2C2EA-E3C8-7442-8E0D-C0B533A5BFDE}">
      <dgm:prSet/>
      <dgm:spPr/>
      <dgm:t>
        <a:bodyPr/>
        <a:lstStyle/>
        <a:p>
          <a:endParaRPr lang="en-US"/>
        </a:p>
      </dgm:t>
    </dgm:pt>
    <dgm:pt modelId="{0D294ADB-EF11-D941-B290-D319254BF064}" type="sibTrans" cxnId="{CCC2C2EA-E3C8-7442-8E0D-C0B533A5BFDE}">
      <dgm:prSet/>
      <dgm:spPr/>
      <dgm:t>
        <a:bodyPr/>
        <a:lstStyle/>
        <a:p>
          <a:endParaRPr lang="en-US"/>
        </a:p>
      </dgm:t>
    </dgm:pt>
    <dgm:pt modelId="{865D233C-903B-9F4C-9226-AC6433E046AF}">
      <dgm:prSet phldrT="[Text]"/>
      <dgm:spPr>
        <a:solidFill>
          <a:schemeClr val="accent1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gm:t>
    </dgm:pt>
    <dgm:pt modelId="{67884939-1953-8944-996F-DC9AF84144E4}" type="parTrans" cxnId="{5AED5339-DC14-324C-85BB-F084E09E62DD}">
      <dgm:prSet/>
      <dgm:spPr/>
      <dgm:t>
        <a:bodyPr/>
        <a:lstStyle/>
        <a:p>
          <a:endParaRPr lang="en-US"/>
        </a:p>
      </dgm:t>
    </dgm:pt>
    <dgm:pt modelId="{95730D6A-BF57-8149-A562-F4DF03615C2D}" type="sibTrans" cxnId="{5AED5339-DC14-324C-85BB-F084E09E62DD}">
      <dgm:prSet/>
      <dgm:spPr/>
      <dgm:t>
        <a:bodyPr/>
        <a:lstStyle/>
        <a:p>
          <a:endParaRPr lang="en-US"/>
        </a:p>
      </dgm:t>
    </dgm:pt>
    <dgm:pt modelId="{ABB0EE10-8504-404A-8824-5F22425D91BF}" type="pres">
      <dgm:prSet presAssocID="{C2DCDBC5-95E9-4F42-8754-6810EB41A3B6}" presName="compositeShape" presStyleCnt="0">
        <dgm:presLayoutVars>
          <dgm:chMax val="7"/>
          <dgm:dir/>
          <dgm:resizeHandles val="exact"/>
        </dgm:presLayoutVars>
      </dgm:prSet>
      <dgm:spPr/>
    </dgm:pt>
    <dgm:pt modelId="{93E056BD-4766-394C-A4DC-5E4C2451228E}" type="pres">
      <dgm:prSet presAssocID="{2EC81A35-8D57-124B-ABCE-2ABCF936B667}" presName="circ1" presStyleLbl="vennNode1" presStyleIdx="0" presStyleCnt="3" custScaleX="169481" custScaleY="92938" custLinFactNeighborX="-1461" custLinFactNeighborY="-35450"/>
      <dgm:spPr/>
    </dgm:pt>
    <dgm:pt modelId="{9EC0FAFF-6CE3-7640-BE7A-52C4AF5538E2}" type="pres">
      <dgm:prSet presAssocID="{2EC81A35-8D57-124B-ABCE-2ABCF936B66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0F896BF-E8D9-2145-B631-F874C101A436}" type="pres">
      <dgm:prSet presAssocID="{E47640B8-E388-6141-8043-F310278C03B2}" presName="circ2" presStyleLbl="vennNode1" presStyleIdx="1" presStyleCnt="3" custScaleX="153807" custLinFactNeighborX="30195" custLinFactNeighborY="-12709"/>
      <dgm:spPr/>
    </dgm:pt>
    <dgm:pt modelId="{524DE1D1-1650-674C-AA9B-4DB5A8E1AD84}" type="pres">
      <dgm:prSet presAssocID="{E47640B8-E388-6141-8043-F310278C03B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DAD003A-79BB-F54B-8024-DA7A6A25F4EE}" type="pres">
      <dgm:prSet presAssocID="{865D233C-903B-9F4C-9226-AC6433E046AF}" presName="circ3" presStyleLbl="vennNode1" presStyleIdx="2" presStyleCnt="3" custScaleX="153807" custScaleY="95170" custLinFactNeighborX="-29221" custLinFactNeighborY="-9740"/>
      <dgm:spPr/>
    </dgm:pt>
    <dgm:pt modelId="{337EDADF-F20D-C040-81EA-8B0554C72AC2}" type="pres">
      <dgm:prSet presAssocID="{865D233C-903B-9F4C-9226-AC6433E046A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5AED5339-DC14-324C-85BB-F084E09E62DD}" srcId="{C2DCDBC5-95E9-4F42-8754-6810EB41A3B6}" destId="{865D233C-903B-9F4C-9226-AC6433E046AF}" srcOrd="2" destOrd="0" parTransId="{67884939-1953-8944-996F-DC9AF84144E4}" sibTransId="{95730D6A-BF57-8149-A562-F4DF03615C2D}"/>
    <dgm:cxn modelId="{0EE2F050-6F3D-6047-987E-1C87A4614D55}" type="presOf" srcId="{2EC81A35-8D57-124B-ABCE-2ABCF936B667}" destId="{93E056BD-4766-394C-A4DC-5E4C2451228E}" srcOrd="0" destOrd="0" presId="urn:microsoft.com/office/officeart/2005/8/layout/venn1"/>
    <dgm:cxn modelId="{1CFFD88C-013A-E648-BC77-2D70A74C0952}" type="presOf" srcId="{865D233C-903B-9F4C-9226-AC6433E046AF}" destId="{DDAD003A-79BB-F54B-8024-DA7A6A25F4EE}" srcOrd="0" destOrd="0" presId="urn:microsoft.com/office/officeart/2005/8/layout/venn1"/>
    <dgm:cxn modelId="{03EA058E-DFB9-F048-8274-3116B234153C}" type="presOf" srcId="{2EC81A35-8D57-124B-ABCE-2ABCF936B667}" destId="{9EC0FAFF-6CE3-7640-BE7A-52C4AF5538E2}" srcOrd="1" destOrd="0" presId="urn:microsoft.com/office/officeart/2005/8/layout/venn1"/>
    <dgm:cxn modelId="{CEF747B0-0EED-9E49-BAA9-886FAEB2D206}" type="presOf" srcId="{C2DCDBC5-95E9-4F42-8754-6810EB41A3B6}" destId="{ABB0EE10-8504-404A-8824-5F22425D91BF}" srcOrd="0" destOrd="0" presId="urn:microsoft.com/office/officeart/2005/8/layout/venn1"/>
    <dgm:cxn modelId="{BD83C5C7-A986-A14A-A141-B146B4FDA2C9}" type="presOf" srcId="{E47640B8-E388-6141-8043-F310278C03B2}" destId="{E0F896BF-E8D9-2145-B631-F874C101A436}" srcOrd="0" destOrd="0" presId="urn:microsoft.com/office/officeart/2005/8/layout/venn1"/>
    <dgm:cxn modelId="{FB8C29D6-657F-7347-9691-7C1B684B2B1E}" srcId="{C2DCDBC5-95E9-4F42-8754-6810EB41A3B6}" destId="{2EC81A35-8D57-124B-ABCE-2ABCF936B667}" srcOrd="0" destOrd="0" parTransId="{93BFC6B5-0E63-324A-B30F-A7A171F4E817}" sibTransId="{4F34C741-B58B-8E44-B2B7-D1B3810C9DFD}"/>
    <dgm:cxn modelId="{CCC2C2EA-E3C8-7442-8E0D-C0B533A5BFDE}" srcId="{C2DCDBC5-95E9-4F42-8754-6810EB41A3B6}" destId="{E47640B8-E388-6141-8043-F310278C03B2}" srcOrd="1" destOrd="0" parTransId="{57A28E9E-379A-074C-978F-D701171A9D16}" sibTransId="{0D294ADB-EF11-D941-B290-D319254BF064}"/>
    <dgm:cxn modelId="{4E389BF2-F629-A041-A2E2-9FF1F3229114}" type="presOf" srcId="{E47640B8-E388-6141-8043-F310278C03B2}" destId="{524DE1D1-1650-674C-AA9B-4DB5A8E1AD84}" srcOrd="1" destOrd="0" presId="urn:microsoft.com/office/officeart/2005/8/layout/venn1"/>
    <dgm:cxn modelId="{EC0F57FF-91C0-5049-AA6F-BFD60A687C47}" type="presOf" srcId="{865D233C-903B-9F4C-9226-AC6433E046AF}" destId="{337EDADF-F20D-C040-81EA-8B0554C72AC2}" srcOrd="1" destOrd="0" presId="urn:microsoft.com/office/officeart/2005/8/layout/venn1"/>
    <dgm:cxn modelId="{82EA6427-147B-E54B-BD57-456EE02039E1}" type="presParOf" srcId="{ABB0EE10-8504-404A-8824-5F22425D91BF}" destId="{93E056BD-4766-394C-A4DC-5E4C2451228E}" srcOrd="0" destOrd="0" presId="urn:microsoft.com/office/officeart/2005/8/layout/venn1"/>
    <dgm:cxn modelId="{2639AC9D-A5A2-134D-8670-1A857255385E}" type="presParOf" srcId="{ABB0EE10-8504-404A-8824-5F22425D91BF}" destId="{9EC0FAFF-6CE3-7640-BE7A-52C4AF5538E2}" srcOrd="1" destOrd="0" presId="urn:microsoft.com/office/officeart/2005/8/layout/venn1"/>
    <dgm:cxn modelId="{CC2F048B-D071-074A-986D-CE0956D9BF25}" type="presParOf" srcId="{ABB0EE10-8504-404A-8824-5F22425D91BF}" destId="{E0F896BF-E8D9-2145-B631-F874C101A436}" srcOrd="2" destOrd="0" presId="urn:microsoft.com/office/officeart/2005/8/layout/venn1"/>
    <dgm:cxn modelId="{6E4E2A54-B51B-294F-92EB-F5AAD1B4E6AB}" type="presParOf" srcId="{ABB0EE10-8504-404A-8824-5F22425D91BF}" destId="{524DE1D1-1650-674C-AA9B-4DB5A8E1AD84}" srcOrd="3" destOrd="0" presId="urn:microsoft.com/office/officeart/2005/8/layout/venn1"/>
    <dgm:cxn modelId="{82B78D41-C9B5-2C40-A007-42681C424C10}" type="presParOf" srcId="{ABB0EE10-8504-404A-8824-5F22425D91BF}" destId="{DDAD003A-79BB-F54B-8024-DA7A6A25F4EE}" srcOrd="4" destOrd="0" presId="urn:microsoft.com/office/officeart/2005/8/layout/venn1"/>
    <dgm:cxn modelId="{818D8293-6F93-0A41-B392-886599CDA3DD}" type="presParOf" srcId="{ABB0EE10-8504-404A-8824-5F22425D91BF}" destId="{337EDADF-F20D-C040-81EA-8B0554C72AC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2DCDBC5-95E9-4F42-8754-6810EB41A3B6}" type="doc">
      <dgm:prSet loTypeId="urn:microsoft.com/office/officeart/2005/8/layout/venn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EC81A35-8D57-124B-ABCE-2ABCF936B667}">
      <dgm:prSet phldrT="[Text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gm:t>
    </dgm:pt>
    <dgm:pt modelId="{93BFC6B5-0E63-324A-B30F-A7A171F4E817}" type="parTrans" cxnId="{FB8C29D6-657F-7347-9691-7C1B684B2B1E}">
      <dgm:prSet/>
      <dgm:spPr/>
      <dgm:t>
        <a:bodyPr/>
        <a:lstStyle/>
        <a:p>
          <a:endParaRPr lang="en-US"/>
        </a:p>
      </dgm:t>
    </dgm:pt>
    <dgm:pt modelId="{4F34C741-B58B-8E44-B2B7-D1B3810C9DFD}" type="sibTrans" cxnId="{FB8C29D6-657F-7347-9691-7C1B684B2B1E}">
      <dgm:prSet/>
      <dgm:spPr/>
      <dgm:t>
        <a:bodyPr/>
        <a:lstStyle/>
        <a:p>
          <a:endParaRPr lang="en-US"/>
        </a:p>
      </dgm:t>
    </dgm:pt>
    <dgm:pt modelId="{E47640B8-E388-6141-8043-F310278C03B2}">
      <dgm:prSet phldrT="[Text]"/>
      <dgm:spPr>
        <a:solidFill>
          <a:schemeClr val="accent6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gm:t>
    </dgm:pt>
    <dgm:pt modelId="{57A28E9E-379A-074C-978F-D701171A9D16}" type="parTrans" cxnId="{CCC2C2EA-E3C8-7442-8E0D-C0B533A5BFDE}">
      <dgm:prSet/>
      <dgm:spPr/>
      <dgm:t>
        <a:bodyPr/>
        <a:lstStyle/>
        <a:p>
          <a:endParaRPr lang="en-US"/>
        </a:p>
      </dgm:t>
    </dgm:pt>
    <dgm:pt modelId="{0D294ADB-EF11-D941-B290-D319254BF064}" type="sibTrans" cxnId="{CCC2C2EA-E3C8-7442-8E0D-C0B533A5BFDE}">
      <dgm:prSet/>
      <dgm:spPr/>
      <dgm:t>
        <a:bodyPr/>
        <a:lstStyle/>
        <a:p>
          <a:endParaRPr lang="en-US"/>
        </a:p>
      </dgm:t>
    </dgm:pt>
    <dgm:pt modelId="{865D233C-903B-9F4C-9226-AC6433E046AF}">
      <dgm:prSet phldrT="[Text]"/>
      <dgm:spPr>
        <a:solidFill>
          <a:schemeClr val="accent1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gm:t>
    </dgm:pt>
    <dgm:pt modelId="{67884939-1953-8944-996F-DC9AF84144E4}" type="parTrans" cxnId="{5AED5339-DC14-324C-85BB-F084E09E62DD}">
      <dgm:prSet/>
      <dgm:spPr/>
      <dgm:t>
        <a:bodyPr/>
        <a:lstStyle/>
        <a:p>
          <a:endParaRPr lang="en-US"/>
        </a:p>
      </dgm:t>
    </dgm:pt>
    <dgm:pt modelId="{95730D6A-BF57-8149-A562-F4DF03615C2D}" type="sibTrans" cxnId="{5AED5339-DC14-324C-85BB-F084E09E62DD}">
      <dgm:prSet/>
      <dgm:spPr/>
      <dgm:t>
        <a:bodyPr/>
        <a:lstStyle/>
        <a:p>
          <a:endParaRPr lang="en-US"/>
        </a:p>
      </dgm:t>
    </dgm:pt>
    <dgm:pt modelId="{ABB0EE10-8504-404A-8824-5F22425D91BF}" type="pres">
      <dgm:prSet presAssocID="{C2DCDBC5-95E9-4F42-8754-6810EB41A3B6}" presName="compositeShape" presStyleCnt="0">
        <dgm:presLayoutVars>
          <dgm:chMax val="7"/>
          <dgm:dir/>
          <dgm:resizeHandles val="exact"/>
        </dgm:presLayoutVars>
      </dgm:prSet>
      <dgm:spPr/>
    </dgm:pt>
    <dgm:pt modelId="{93E056BD-4766-394C-A4DC-5E4C2451228E}" type="pres">
      <dgm:prSet presAssocID="{2EC81A35-8D57-124B-ABCE-2ABCF936B667}" presName="circ1" presStyleLbl="vennNode1" presStyleIdx="0" presStyleCnt="3" custScaleX="169481" custScaleY="92938" custLinFactNeighborX="-1461" custLinFactNeighborY="-35450"/>
      <dgm:spPr/>
    </dgm:pt>
    <dgm:pt modelId="{9EC0FAFF-6CE3-7640-BE7A-52C4AF5538E2}" type="pres">
      <dgm:prSet presAssocID="{2EC81A35-8D57-124B-ABCE-2ABCF936B66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0F896BF-E8D9-2145-B631-F874C101A436}" type="pres">
      <dgm:prSet presAssocID="{E47640B8-E388-6141-8043-F310278C03B2}" presName="circ2" presStyleLbl="vennNode1" presStyleIdx="1" presStyleCnt="3" custScaleX="153807" custLinFactNeighborX="30195" custLinFactNeighborY="-12709"/>
      <dgm:spPr/>
    </dgm:pt>
    <dgm:pt modelId="{524DE1D1-1650-674C-AA9B-4DB5A8E1AD84}" type="pres">
      <dgm:prSet presAssocID="{E47640B8-E388-6141-8043-F310278C03B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DAD003A-79BB-F54B-8024-DA7A6A25F4EE}" type="pres">
      <dgm:prSet presAssocID="{865D233C-903B-9F4C-9226-AC6433E046AF}" presName="circ3" presStyleLbl="vennNode1" presStyleIdx="2" presStyleCnt="3" custScaleX="153807" custScaleY="95170" custLinFactNeighborX="-29221" custLinFactNeighborY="-9740"/>
      <dgm:spPr/>
    </dgm:pt>
    <dgm:pt modelId="{337EDADF-F20D-C040-81EA-8B0554C72AC2}" type="pres">
      <dgm:prSet presAssocID="{865D233C-903B-9F4C-9226-AC6433E046A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BCD3312A-F231-7542-B9EA-BF2074BF41DB}" type="presOf" srcId="{E47640B8-E388-6141-8043-F310278C03B2}" destId="{E0F896BF-E8D9-2145-B631-F874C101A436}" srcOrd="0" destOrd="0" presId="urn:microsoft.com/office/officeart/2005/8/layout/venn1"/>
    <dgm:cxn modelId="{5AED5339-DC14-324C-85BB-F084E09E62DD}" srcId="{C2DCDBC5-95E9-4F42-8754-6810EB41A3B6}" destId="{865D233C-903B-9F4C-9226-AC6433E046AF}" srcOrd="2" destOrd="0" parTransId="{67884939-1953-8944-996F-DC9AF84144E4}" sibTransId="{95730D6A-BF57-8149-A562-F4DF03615C2D}"/>
    <dgm:cxn modelId="{FDA3CE65-B65F-6B47-BC31-24C11E75A7A1}" type="presOf" srcId="{865D233C-903B-9F4C-9226-AC6433E046AF}" destId="{337EDADF-F20D-C040-81EA-8B0554C72AC2}" srcOrd="1" destOrd="0" presId="urn:microsoft.com/office/officeart/2005/8/layout/venn1"/>
    <dgm:cxn modelId="{9429C596-5938-B640-8987-A241B5AB4A10}" type="presOf" srcId="{865D233C-903B-9F4C-9226-AC6433E046AF}" destId="{DDAD003A-79BB-F54B-8024-DA7A6A25F4EE}" srcOrd="0" destOrd="0" presId="urn:microsoft.com/office/officeart/2005/8/layout/venn1"/>
    <dgm:cxn modelId="{B41F079F-0FFE-D548-B045-9824CC8C760E}" type="presOf" srcId="{2EC81A35-8D57-124B-ABCE-2ABCF936B667}" destId="{93E056BD-4766-394C-A4DC-5E4C2451228E}" srcOrd="0" destOrd="0" presId="urn:microsoft.com/office/officeart/2005/8/layout/venn1"/>
    <dgm:cxn modelId="{304597B2-8DE7-9D47-AFBE-CD1672B2E916}" type="presOf" srcId="{E47640B8-E388-6141-8043-F310278C03B2}" destId="{524DE1D1-1650-674C-AA9B-4DB5A8E1AD84}" srcOrd="1" destOrd="0" presId="urn:microsoft.com/office/officeart/2005/8/layout/venn1"/>
    <dgm:cxn modelId="{FB8C29D6-657F-7347-9691-7C1B684B2B1E}" srcId="{C2DCDBC5-95E9-4F42-8754-6810EB41A3B6}" destId="{2EC81A35-8D57-124B-ABCE-2ABCF936B667}" srcOrd="0" destOrd="0" parTransId="{93BFC6B5-0E63-324A-B30F-A7A171F4E817}" sibTransId="{4F34C741-B58B-8E44-B2B7-D1B3810C9DFD}"/>
    <dgm:cxn modelId="{C9F8A5DE-78C0-374E-A895-76187DCD0D99}" type="presOf" srcId="{2EC81A35-8D57-124B-ABCE-2ABCF936B667}" destId="{9EC0FAFF-6CE3-7640-BE7A-52C4AF5538E2}" srcOrd="1" destOrd="0" presId="urn:microsoft.com/office/officeart/2005/8/layout/venn1"/>
    <dgm:cxn modelId="{CCC2C2EA-E3C8-7442-8E0D-C0B533A5BFDE}" srcId="{C2DCDBC5-95E9-4F42-8754-6810EB41A3B6}" destId="{E47640B8-E388-6141-8043-F310278C03B2}" srcOrd="1" destOrd="0" parTransId="{57A28E9E-379A-074C-978F-D701171A9D16}" sibTransId="{0D294ADB-EF11-D941-B290-D319254BF064}"/>
    <dgm:cxn modelId="{7467DFFE-6241-8244-91DF-5A08738C691F}" type="presOf" srcId="{C2DCDBC5-95E9-4F42-8754-6810EB41A3B6}" destId="{ABB0EE10-8504-404A-8824-5F22425D91BF}" srcOrd="0" destOrd="0" presId="urn:microsoft.com/office/officeart/2005/8/layout/venn1"/>
    <dgm:cxn modelId="{DC0B293C-5BE3-1F4B-B908-E2A8A265E1FA}" type="presParOf" srcId="{ABB0EE10-8504-404A-8824-5F22425D91BF}" destId="{93E056BD-4766-394C-A4DC-5E4C2451228E}" srcOrd="0" destOrd="0" presId="urn:microsoft.com/office/officeart/2005/8/layout/venn1"/>
    <dgm:cxn modelId="{4003E80E-8DD1-7841-BA63-707AE3E7DC98}" type="presParOf" srcId="{ABB0EE10-8504-404A-8824-5F22425D91BF}" destId="{9EC0FAFF-6CE3-7640-BE7A-52C4AF5538E2}" srcOrd="1" destOrd="0" presId="urn:microsoft.com/office/officeart/2005/8/layout/venn1"/>
    <dgm:cxn modelId="{7878769F-2B2A-BF4A-BD1D-8A97AFB45591}" type="presParOf" srcId="{ABB0EE10-8504-404A-8824-5F22425D91BF}" destId="{E0F896BF-E8D9-2145-B631-F874C101A436}" srcOrd="2" destOrd="0" presId="urn:microsoft.com/office/officeart/2005/8/layout/venn1"/>
    <dgm:cxn modelId="{0A788832-DA36-D944-ABC7-8566495CFDEC}" type="presParOf" srcId="{ABB0EE10-8504-404A-8824-5F22425D91BF}" destId="{524DE1D1-1650-674C-AA9B-4DB5A8E1AD84}" srcOrd="3" destOrd="0" presId="urn:microsoft.com/office/officeart/2005/8/layout/venn1"/>
    <dgm:cxn modelId="{7CCD2D93-0361-C04E-9431-3567F72B7D93}" type="presParOf" srcId="{ABB0EE10-8504-404A-8824-5F22425D91BF}" destId="{DDAD003A-79BB-F54B-8024-DA7A6A25F4EE}" srcOrd="4" destOrd="0" presId="urn:microsoft.com/office/officeart/2005/8/layout/venn1"/>
    <dgm:cxn modelId="{B0B6B778-2037-324C-9849-0F41E2BFA4EF}" type="presParOf" srcId="{ABB0EE10-8504-404A-8824-5F22425D91BF}" destId="{337EDADF-F20D-C040-81EA-8B0554C72AC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F09A5E4-E10C-5F46-817A-9B23E11A8C74}" type="doc">
      <dgm:prSet loTypeId="urn:microsoft.com/office/officeart/2005/8/layout/venn1" loCatId="" qsTypeId="urn:microsoft.com/office/officeart/2005/8/quickstyle/simple1" qsCatId="simple" csTypeId="urn:microsoft.com/office/officeart/2005/8/colors/accent2_2" csCatId="accent2" phldr="1"/>
      <dgm:spPr/>
    </dgm:pt>
    <dgm:pt modelId="{1E9B037F-0EE2-B245-A2A1-0252FDC94E38}">
      <dgm:prSet phldrT="[Text]"/>
      <dgm:spPr/>
      <dgm:t>
        <a:bodyPr/>
        <a:lstStyle/>
        <a:p>
          <a:pPr rtl="0"/>
          <a:r>
            <a: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Length</a:t>
          </a:r>
        </a:p>
      </dgm:t>
    </dgm:pt>
    <dgm:pt modelId="{16E077EC-C108-FC4D-9A8C-67DA06C23DD5}" type="parTrans" cxnId="{3DC52469-59B8-9C4F-BBFB-95CDD2FE90B9}">
      <dgm:prSet/>
      <dgm:spPr/>
      <dgm:t>
        <a:bodyPr/>
        <a:lstStyle/>
        <a:p>
          <a:endParaRPr lang="en-US"/>
        </a:p>
      </dgm:t>
    </dgm:pt>
    <dgm:pt modelId="{83F09924-6C22-F243-8812-53358E7CDB04}" type="sibTrans" cxnId="{3DC52469-59B8-9C4F-BBFB-95CDD2FE90B9}">
      <dgm:prSet/>
      <dgm:spPr/>
      <dgm:t>
        <a:bodyPr/>
        <a:lstStyle/>
        <a:p>
          <a:endParaRPr lang="en-US"/>
        </a:p>
      </dgm:t>
    </dgm:pt>
    <dgm:pt modelId="{B8CDFD27-FAF0-9A49-A1CF-97846BBD8A80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Area</a:t>
          </a:r>
        </a:p>
      </dgm:t>
    </dgm:pt>
    <dgm:pt modelId="{60883BF1-D0D7-9C40-8FD4-F91833FF78A6}" type="parTrans" cxnId="{8F0B7052-A581-F84F-9DD0-41C019F51C5F}">
      <dgm:prSet/>
      <dgm:spPr/>
      <dgm:t>
        <a:bodyPr/>
        <a:lstStyle/>
        <a:p>
          <a:endParaRPr lang="en-US"/>
        </a:p>
      </dgm:t>
    </dgm:pt>
    <dgm:pt modelId="{EF286DBB-D80C-CD44-A477-2089F9302E30}" type="sibTrans" cxnId="{8F0B7052-A581-F84F-9DD0-41C019F51C5F}">
      <dgm:prSet/>
      <dgm:spPr/>
      <dgm:t>
        <a:bodyPr/>
        <a:lstStyle/>
        <a:p>
          <a:endParaRPr lang="en-US"/>
        </a:p>
      </dgm:t>
    </dgm:pt>
    <dgm:pt modelId="{EC45C1A3-26C7-0649-BF90-EFF6FC77067E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Set</a:t>
          </a:r>
        </a:p>
      </dgm:t>
    </dgm:pt>
    <dgm:pt modelId="{47C9E437-ACF1-E548-8706-B833B531A4B9}" type="parTrans" cxnId="{39C96463-F892-8A49-A2F9-B3AB4185105E}">
      <dgm:prSet/>
      <dgm:spPr/>
      <dgm:t>
        <a:bodyPr/>
        <a:lstStyle/>
        <a:p>
          <a:endParaRPr lang="en-US"/>
        </a:p>
      </dgm:t>
    </dgm:pt>
    <dgm:pt modelId="{A66DA4DE-87AF-3E4A-9E8B-0F59461B9B8B}" type="sibTrans" cxnId="{39C96463-F892-8A49-A2F9-B3AB4185105E}">
      <dgm:prSet/>
      <dgm:spPr/>
      <dgm:t>
        <a:bodyPr/>
        <a:lstStyle/>
        <a:p>
          <a:endParaRPr lang="en-US"/>
        </a:p>
      </dgm:t>
    </dgm:pt>
    <dgm:pt modelId="{73C1BF29-F70E-3948-9B50-B3A01DDFF686}" type="pres">
      <dgm:prSet presAssocID="{FF09A5E4-E10C-5F46-817A-9B23E11A8C74}" presName="compositeShape" presStyleCnt="0">
        <dgm:presLayoutVars>
          <dgm:chMax val="7"/>
          <dgm:dir/>
          <dgm:resizeHandles val="exact"/>
        </dgm:presLayoutVars>
      </dgm:prSet>
      <dgm:spPr/>
    </dgm:pt>
    <dgm:pt modelId="{6F1CD974-7F31-A14C-8E3E-8A426E5495F9}" type="pres">
      <dgm:prSet presAssocID="{1E9B037F-0EE2-B245-A2A1-0252FDC94E38}" presName="circ1" presStyleLbl="vennNode1" presStyleIdx="0" presStyleCnt="3" custLinFactNeighborX="0" custLinFactNeighborY="-5556"/>
      <dgm:spPr/>
    </dgm:pt>
    <dgm:pt modelId="{47E092A6-CF96-9141-BAAB-2CC2D109498C}" type="pres">
      <dgm:prSet presAssocID="{1E9B037F-0EE2-B245-A2A1-0252FDC94E3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4ADAE058-6F55-2448-9EA6-0F97A68AB33E}" type="pres">
      <dgm:prSet presAssocID="{B8CDFD27-FAF0-9A49-A1CF-97846BBD8A80}" presName="circ2" presStyleLbl="vennNode1" presStyleIdx="1" presStyleCnt="3"/>
      <dgm:spPr/>
    </dgm:pt>
    <dgm:pt modelId="{98F58DB1-7C16-A246-8D2C-EA6EFB3E6AA5}" type="pres">
      <dgm:prSet presAssocID="{B8CDFD27-FAF0-9A49-A1CF-97846BBD8A8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775F3C9-EB33-3743-A0C7-55A35C20C178}" type="pres">
      <dgm:prSet presAssocID="{EC45C1A3-26C7-0649-BF90-EFF6FC77067E}" presName="circ3" presStyleLbl="vennNode1" presStyleIdx="2" presStyleCnt="3"/>
      <dgm:spPr/>
    </dgm:pt>
    <dgm:pt modelId="{0BCBECB7-79D8-724E-9479-FBCF141494EC}" type="pres">
      <dgm:prSet presAssocID="{EC45C1A3-26C7-0649-BF90-EFF6FC77067E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CF6D4A0C-4482-FA44-B699-530427994F10}" type="presOf" srcId="{EC45C1A3-26C7-0649-BF90-EFF6FC77067E}" destId="{0BCBECB7-79D8-724E-9479-FBCF141494EC}" srcOrd="1" destOrd="0" presId="urn:microsoft.com/office/officeart/2005/8/layout/venn1"/>
    <dgm:cxn modelId="{39C96463-F892-8A49-A2F9-B3AB4185105E}" srcId="{FF09A5E4-E10C-5F46-817A-9B23E11A8C74}" destId="{EC45C1A3-26C7-0649-BF90-EFF6FC77067E}" srcOrd="2" destOrd="0" parTransId="{47C9E437-ACF1-E548-8706-B833B531A4B9}" sibTransId="{A66DA4DE-87AF-3E4A-9E8B-0F59461B9B8B}"/>
    <dgm:cxn modelId="{3DC52469-59B8-9C4F-BBFB-95CDD2FE90B9}" srcId="{FF09A5E4-E10C-5F46-817A-9B23E11A8C74}" destId="{1E9B037F-0EE2-B245-A2A1-0252FDC94E38}" srcOrd="0" destOrd="0" parTransId="{16E077EC-C108-FC4D-9A8C-67DA06C23DD5}" sibTransId="{83F09924-6C22-F243-8812-53358E7CDB04}"/>
    <dgm:cxn modelId="{8F0B7052-A581-F84F-9DD0-41C019F51C5F}" srcId="{FF09A5E4-E10C-5F46-817A-9B23E11A8C74}" destId="{B8CDFD27-FAF0-9A49-A1CF-97846BBD8A80}" srcOrd="1" destOrd="0" parTransId="{60883BF1-D0D7-9C40-8FD4-F91833FF78A6}" sibTransId="{EF286DBB-D80C-CD44-A477-2089F9302E30}"/>
    <dgm:cxn modelId="{99E25180-07CE-4542-BFB1-4D9C951D4B0C}" type="presOf" srcId="{1E9B037F-0EE2-B245-A2A1-0252FDC94E38}" destId="{6F1CD974-7F31-A14C-8E3E-8A426E5495F9}" srcOrd="0" destOrd="0" presId="urn:microsoft.com/office/officeart/2005/8/layout/venn1"/>
    <dgm:cxn modelId="{7EDC3DA9-A9E5-AD40-AAF3-E8C1E8F25F7D}" type="presOf" srcId="{B8CDFD27-FAF0-9A49-A1CF-97846BBD8A80}" destId="{4ADAE058-6F55-2448-9EA6-0F97A68AB33E}" srcOrd="0" destOrd="0" presId="urn:microsoft.com/office/officeart/2005/8/layout/venn1"/>
    <dgm:cxn modelId="{EE4107C8-511D-A047-90EB-E4E9C629655D}" type="presOf" srcId="{B8CDFD27-FAF0-9A49-A1CF-97846BBD8A80}" destId="{98F58DB1-7C16-A246-8D2C-EA6EFB3E6AA5}" srcOrd="1" destOrd="0" presId="urn:microsoft.com/office/officeart/2005/8/layout/venn1"/>
    <dgm:cxn modelId="{902AA4D0-B8D5-8542-B502-643AB77EA868}" type="presOf" srcId="{EC45C1A3-26C7-0649-BF90-EFF6FC77067E}" destId="{5775F3C9-EB33-3743-A0C7-55A35C20C178}" srcOrd="0" destOrd="0" presId="urn:microsoft.com/office/officeart/2005/8/layout/venn1"/>
    <dgm:cxn modelId="{4279A6D4-840C-854F-A257-30E4048F45B8}" type="presOf" srcId="{1E9B037F-0EE2-B245-A2A1-0252FDC94E38}" destId="{47E092A6-CF96-9141-BAAB-2CC2D109498C}" srcOrd="1" destOrd="0" presId="urn:microsoft.com/office/officeart/2005/8/layout/venn1"/>
    <dgm:cxn modelId="{352AFCDD-CED0-5A4D-A484-CDCB071D6394}" type="presOf" srcId="{FF09A5E4-E10C-5F46-817A-9B23E11A8C74}" destId="{73C1BF29-F70E-3948-9B50-B3A01DDFF686}" srcOrd="0" destOrd="0" presId="urn:microsoft.com/office/officeart/2005/8/layout/venn1"/>
    <dgm:cxn modelId="{094D5B1A-B4FB-CC4B-8D26-25625A7EC4B0}" type="presParOf" srcId="{73C1BF29-F70E-3948-9B50-B3A01DDFF686}" destId="{6F1CD974-7F31-A14C-8E3E-8A426E5495F9}" srcOrd="0" destOrd="0" presId="urn:microsoft.com/office/officeart/2005/8/layout/venn1"/>
    <dgm:cxn modelId="{BAAC7B80-B0CA-5D41-97C1-4A21D78FE9C4}" type="presParOf" srcId="{73C1BF29-F70E-3948-9B50-B3A01DDFF686}" destId="{47E092A6-CF96-9141-BAAB-2CC2D109498C}" srcOrd="1" destOrd="0" presId="urn:microsoft.com/office/officeart/2005/8/layout/venn1"/>
    <dgm:cxn modelId="{12EF4AD1-E3A8-5C40-B722-3F4C1ED3A376}" type="presParOf" srcId="{73C1BF29-F70E-3948-9B50-B3A01DDFF686}" destId="{4ADAE058-6F55-2448-9EA6-0F97A68AB33E}" srcOrd="2" destOrd="0" presId="urn:microsoft.com/office/officeart/2005/8/layout/venn1"/>
    <dgm:cxn modelId="{BB214197-627F-4A45-B5A9-D5C1A5CAB357}" type="presParOf" srcId="{73C1BF29-F70E-3948-9B50-B3A01DDFF686}" destId="{98F58DB1-7C16-A246-8D2C-EA6EFB3E6AA5}" srcOrd="3" destOrd="0" presId="urn:microsoft.com/office/officeart/2005/8/layout/venn1"/>
    <dgm:cxn modelId="{3AE2873B-F81A-644E-8788-B0E172D0768F}" type="presParOf" srcId="{73C1BF29-F70E-3948-9B50-B3A01DDFF686}" destId="{5775F3C9-EB33-3743-A0C7-55A35C20C178}" srcOrd="4" destOrd="0" presId="urn:microsoft.com/office/officeart/2005/8/layout/venn1"/>
    <dgm:cxn modelId="{5EFB19C3-B67E-594A-A5B3-DC7079EBB169}" type="presParOf" srcId="{73C1BF29-F70E-3948-9B50-B3A01DDFF686}" destId="{0BCBECB7-79D8-724E-9479-FBCF141494EC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58F6FB-72A2-9440-87A1-4FEE0EDFE9E9}">
      <dsp:nvSpPr>
        <dsp:cNvPr id="0" name=""/>
        <dsp:cNvSpPr/>
      </dsp:nvSpPr>
      <dsp:spPr>
        <a:xfrm>
          <a:off x="3646366" y="954"/>
          <a:ext cx="1298303" cy="84389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Yuanti TC" panose="02010600040101010101" pitchFamily="2" charset="-120"/>
              <a:ea typeface="Yuanti TC" panose="02010600040101010101" pitchFamily="2" charset="-120"/>
            </a:rPr>
            <a:t>Listening</a:t>
          </a:r>
        </a:p>
      </dsp:txBody>
      <dsp:txXfrm>
        <a:off x="3687562" y="42150"/>
        <a:ext cx="1215911" cy="761505"/>
      </dsp:txXfrm>
    </dsp:sp>
    <dsp:sp modelId="{9B931B3C-7EED-AA4A-9A87-3CB4B3D07BC6}">
      <dsp:nvSpPr>
        <dsp:cNvPr id="0" name=""/>
        <dsp:cNvSpPr/>
      </dsp:nvSpPr>
      <dsp:spPr>
        <a:xfrm>
          <a:off x="3424703" y="577588"/>
          <a:ext cx="2787079" cy="2787079"/>
        </a:xfrm>
        <a:custGeom>
          <a:avLst/>
          <a:gdLst/>
          <a:ahLst/>
          <a:cxnLst/>
          <a:rect l="0" t="0" r="0" b="0"/>
          <a:pathLst>
            <a:path>
              <a:moveTo>
                <a:pt x="1533823" y="7078"/>
              </a:moveTo>
              <a:arcTo wR="1393539" hR="1393539" stAng="16546656" swAng="3527250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DCDB8F-D6D8-F94B-970C-9459A3F2EC81}">
      <dsp:nvSpPr>
        <dsp:cNvPr id="0" name=""/>
        <dsp:cNvSpPr/>
      </dsp:nvSpPr>
      <dsp:spPr>
        <a:xfrm>
          <a:off x="5484742" y="1385224"/>
          <a:ext cx="1298303" cy="84389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Yuanti TC" panose="02010600040101010101" pitchFamily="2" charset="-120"/>
              <a:ea typeface="Yuanti TC" panose="02010600040101010101" pitchFamily="2" charset="-120"/>
            </a:rPr>
            <a:t>Speaking</a:t>
          </a:r>
        </a:p>
      </dsp:txBody>
      <dsp:txXfrm>
        <a:off x="5525938" y="1426420"/>
        <a:ext cx="1215911" cy="761505"/>
      </dsp:txXfrm>
    </dsp:sp>
    <dsp:sp modelId="{47184358-EFF9-5545-A3AB-C458BA12FE9D}">
      <dsp:nvSpPr>
        <dsp:cNvPr id="0" name=""/>
        <dsp:cNvSpPr/>
      </dsp:nvSpPr>
      <dsp:spPr>
        <a:xfrm>
          <a:off x="3420473" y="268609"/>
          <a:ext cx="2787079" cy="2787079"/>
        </a:xfrm>
        <a:custGeom>
          <a:avLst/>
          <a:gdLst/>
          <a:ahLst/>
          <a:cxnLst/>
          <a:rect l="0" t="0" r="0" b="0"/>
          <a:pathLst>
            <a:path>
              <a:moveTo>
                <a:pt x="2660739" y="1973330"/>
              </a:moveTo>
              <a:arcTo wR="1393539" hR="1393539" stAng="1475150" swAng="3567362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43B656-71F0-8941-82FC-F9C5E723E605}">
      <dsp:nvSpPr>
        <dsp:cNvPr id="0" name=""/>
        <dsp:cNvSpPr/>
      </dsp:nvSpPr>
      <dsp:spPr>
        <a:xfrm>
          <a:off x="3646366" y="2788034"/>
          <a:ext cx="1298303" cy="84389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Yuanti TC" panose="02010600040101010101" pitchFamily="2" charset="-120"/>
              <a:ea typeface="Yuanti TC" panose="02010600040101010101" pitchFamily="2" charset="-120"/>
            </a:rPr>
            <a:t>Reading</a:t>
          </a:r>
        </a:p>
      </dsp:txBody>
      <dsp:txXfrm>
        <a:off x="3687562" y="2829230"/>
        <a:ext cx="1215911" cy="761505"/>
      </dsp:txXfrm>
    </dsp:sp>
    <dsp:sp modelId="{F231706D-F0A2-0249-AAB9-5AD2B3D3FB17}">
      <dsp:nvSpPr>
        <dsp:cNvPr id="0" name=""/>
        <dsp:cNvSpPr/>
      </dsp:nvSpPr>
      <dsp:spPr>
        <a:xfrm>
          <a:off x="2393426" y="269582"/>
          <a:ext cx="2787079" cy="2787079"/>
        </a:xfrm>
        <a:custGeom>
          <a:avLst/>
          <a:gdLst/>
          <a:ahLst/>
          <a:cxnLst/>
          <a:rect l="0" t="0" r="0" b="0"/>
          <a:pathLst>
            <a:path>
              <a:moveTo>
                <a:pt x="1239031" y="2778487"/>
              </a:moveTo>
              <a:arcTo wR="1393539" hR="1393539" stAng="5781945" swAng="3545723"/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39C7BD-3560-4046-83B0-B276A0BDE029}">
      <dsp:nvSpPr>
        <dsp:cNvPr id="0" name=""/>
        <dsp:cNvSpPr/>
      </dsp:nvSpPr>
      <dsp:spPr>
        <a:xfrm>
          <a:off x="1817257" y="1385223"/>
          <a:ext cx="1298303" cy="84389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Yuanti TC" panose="02010600040101010101" pitchFamily="2" charset="-120"/>
              <a:ea typeface="Yuanti TC" panose="02010600040101010101" pitchFamily="2" charset="-120"/>
            </a:rPr>
            <a:t>Writing</a:t>
          </a:r>
        </a:p>
      </dsp:txBody>
      <dsp:txXfrm>
        <a:off x="1858453" y="1426419"/>
        <a:ext cx="1215911" cy="761505"/>
      </dsp:txXfrm>
    </dsp:sp>
    <dsp:sp modelId="{2F575F66-D63F-894E-87D3-5FB6B2BE89C2}">
      <dsp:nvSpPr>
        <dsp:cNvPr id="0" name=""/>
        <dsp:cNvSpPr/>
      </dsp:nvSpPr>
      <dsp:spPr>
        <a:xfrm>
          <a:off x="2389224" y="576643"/>
          <a:ext cx="2787079" cy="2787079"/>
        </a:xfrm>
        <a:custGeom>
          <a:avLst/>
          <a:gdLst/>
          <a:ahLst/>
          <a:cxnLst/>
          <a:rect l="0" t="0" r="0" b="0"/>
          <a:pathLst>
            <a:path>
              <a:moveTo>
                <a:pt x="134590" y="796044"/>
              </a:moveTo>
              <a:arcTo wR="1393539" hR="1393539" stAng="12323337" swAng="3505490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E056BD-4766-394C-A4DC-5E4C2451228E}">
      <dsp:nvSpPr>
        <dsp:cNvPr id="0" name=""/>
        <dsp:cNvSpPr/>
      </dsp:nvSpPr>
      <dsp:spPr>
        <a:xfrm>
          <a:off x="2125678" y="0"/>
          <a:ext cx="4132624" cy="2266200"/>
        </a:xfrm>
        <a:prstGeom prst="ellipse">
          <a:avLst/>
        </a:prstGeom>
        <a:solidFill>
          <a:schemeClr val="accent4"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sp:txBody>
      <dsp:txXfrm>
        <a:off x="2676695" y="396585"/>
        <a:ext cx="3030591" cy="1019790"/>
      </dsp:txXfrm>
    </dsp:sp>
    <dsp:sp modelId="{E0F896BF-E8D9-2145-B631-F874C101A436}">
      <dsp:nvSpPr>
        <dsp:cNvPr id="0" name=""/>
        <dsp:cNvSpPr/>
      </dsp:nvSpPr>
      <dsp:spPr>
        <a:xfrm>
          <a:off x="3968531" y="1221853"/>
          <a:ext cx="3750429" cy="2438400"/>
        </a:xfrm>
        <a:prstGeom prst="ellipse">
          <a:avLst/>
        </a:prstGeom>
        <a:solidFill>
          <a:schemeClr val="accent6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sp:txBody>
      <dsp:txXfrm>
        <a:off x="5115538" y="1851773"/>
        <a:ext cx="2250257" cy="1341120"/>
      </dsp:txXfrm>
    </dsp:sp>
    <dsp:sp modelId="{DDAD003A-79BB-F54B-8024-DA7A6A25F4EE}">
      <dsp:nvSpPr>
        <dsp:cNvPr id="0" name=""/>
        <dsp:cNvSpPr/>
      </dsp:nvSpPr>
      <dsp:spPr>
        <a:xfrm>
          <a:off x="760020" y="1353137"/>
          <a:ext cx="3750429" cy="2320625"/>
        </a:xfrm>
        <a:prstGeom prst="ellipse">
          <a:avLst/>
        </a:prstGeom>
        <a:solidFill>
          <a:schemeClr val="accent1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sp:txBody>
      <dsp:txXfrm>
        <a:off x="1113185" y="1952632"/>
        <a:ext cx="2250257" cy="12763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E056BD-4766-394C-A4DC-5E4C2451228E}">
      <dsp:nvSpPr>
        <dsp:cNvPr id="0" name=""/>
        <dsp:cNvSpPr/>
      </dsp:nvSpPr>
      <dsp:spPr>
        <a:xfrm>
          <a:off x="692987" y="0"/>
          <a:ext cx="1904629" cy="1044438"/>
        </a:xfrm>
        <a:prstGeom prst="ellipse">
          <a:avLst/>
        </a:prstGeom>
        <a:solidFill>
          <a:schemeClr val="accent4"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sp:txBody>
      <dsp:txXfrm>
        <a:off x="946938" y="182776"/>
        <a:ext cx="1396728" cy="469997"/>
      </dsp:txXfrm>
    </dsp:sp>
    <dsp:sp modelId="{E0F896BF-E8D9-2145-B631-F874C101A436}">
      <dsp:nvSpPr>
        <dsp:cNvPr id="0" name=""/>
        <dsp:cNvSpPr/>
      </dsp:nvSpPr>
      <dsp:spPr>
        <a:xfrm>
          <a:off x="1542315" y="563123"/>
          <a:ext cx="1728484" cy="1123801"/>
        </a:xfrm>
        <a:prstGeom prst="ellipse">
          <a:avLst/>
        </a:prstGeom>
        <a:solidFill>
          <a:schemeClr val="accent6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sp:txBody>
      <dsp:txXfrm>
        <a:off x="2070943" y="853438"/>
        <a:ext cx="1037090" cy="618090"/>
      </dsp:txXfrm>
    </dsp:sp>
    <dsp:sp modelId="{DDAD003A-79BB-F54B-8024-DA7A6A25F4EE}">
      <dsp:nvSpPr>
        <dsp:cNvPr id="0" name=""/>
        <dsp:cNvSpPr/>
      </dsp:nvSpPr>
      <dsp:spPr>
        <a:xfrm>
          <a:off x="63587" y="623629"/>
          <a:ext cx="1728484" cy="1069521"/>
        </a:xfrm>
        <a:prstGeom prst="ellipse">
          <a:avLst/>
        </a:prstGeom>
        <a:solidFill>
          <a:schemeClr val="accent1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sp:txBody>
      <dsp:txXfrm>
        <a:off x="226353" y="899922"/>
        <a:ext cx="1037090" cy="58823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E056BD-4766-394C-A4DC-5E4C2451228E}">
      <dsp:nvSpPr>
        <dsp:cNvPr id="0" name=""/>
        <dsp:cNvSpPr/>
      </dsp:nvSpPr>
      <dsp:spPr>
        <a:xfrm>
          <a:off x="692987" y="0"/>
          <a:ext cx="1904629" cy="1044438"/>
        </a:xfrm>
        <a:prstGeom prst="ellipse">
          <a:avLst/>
        </a:prstGeom>
        <a:solidFill>
          <a:schemeClr val="accent4"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sp:txBody>
      <dsp:txXfrm>
        <a:off x="946938" y="182776"/>
        <a:ext cx="1396728" cy="469997"/>
      </dsp:txXfrm>
    </dsp:sp>
    <dsp:sp modelId="{E0F896BF-E8D9-2145-B631-F874C101A436}">
      <dsp:nvSpPr>
        <dsp:cNvPr id="0" name=""/>
        <dsp:cNvSpPr/>
      </dsp:nvSpPr>
      <dsp:spPr>
        <a:xfrm>
          <a:off x="1542315" y="563123"/>
          <a:ext cx="1728484" cy="1123801"/>
        </a:xfrm>
        <a:prstGeom prst="ellipse">
          <a:avLst/>
        </a:prstGeom>
        <a:solidFill>
          <a:schemeClr val="accent6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sp:txBody>
      <dsp:txXfrm>
        <a:off x="2070943" y="853438"/>
        <a:ext cx="1037090" cy="618090"/>
      </dsp:txXfrm>
    </dsp:sp>
    <dsp:sp modelId="{DDAD003A-79BB-F54B-8024-DA7A6A25F4EE}">
      <dsp:nvSpPr>
        <dsp:cNvPr id="0" name=""/>
        <dsp:cNvSpPr/>
      </dsp:nvSpPr>
      <dsp:spPr>
        <a:xfrm>
          <a:off x="63587" y="623629"/>
          <a:ext cx="1728484" cy="1069521"/>
        </a:xfrm>
        <a:prstGeom prst="ellipse">
          <a:avLst/>
        </a:prstGeom>
        <a:solidFill>
          <a:schemeClr val="accent1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sp:txBody>
      <dsp:txXfrm>
        <a:off x="226353" y="899922"/>
        <a:ext cx="1037090" cy="58823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E056BD-4766-394C-A4DC-5E4C2451228E}">
      <dsp:nvSpPr>
        <dsp:cNvPr id="0" name=""/>
        <dsp:cNvSpPr/>
      </dsp:nvSpPr>
      <dsp:spPr>
        <a:xfrm>
          <a:off x="692987" y="0"/>
          <a:ext cx="1904629" cy="1044438"/>
        </a:xfrm>
        <a:prstGeom prst="ellipse">
          <a:avLst/>
        </a:prstGeom>
        <a:solidFill>
          <a:schemeClr val="accent4"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sp:txBody>
      <dsp:txXfrm>
        <a:off x="946938" y="182776"/>
        <a:ext cx="1396728" cy="469997"/>
      </dsp:txXfrm>
    </dsp:sp>
    <dsp:sp modelId="{E0F896BF-E8D9-2145-B631-F874C101A436}">
      <dsp:nvSpPr>
        <dsp:cNvPr id="0" name=""/>
        <dsp:cNvSpPr/>
      </dsp:nvSpPr>
      <dsp:spPr>
        <a:xfrm>
          <a:off x="1542315" y="563123"/>
          <a:ext cx="1728484" cy="1123801"/>
        </a:xfrm>
        <a:prstGeom prst="ellipse">
          <a:avLst/>
        </a:prstGeom>
        <a:solidFill>
          <a:schemeClr val="accent6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sp:txBody>
      <dsp:txXfrm>
        <a:off x="2070943" y="853438"/>
        <a:ext cx="1037090" cy="618090"/>
      </dsp:txXfrm>
    </dsp:sp>
    <dsp:sp modelId="{DDAD003A-79BB-F54B-8024-DA7A6A25F4EE}">
      <dsp:nvSpPr>
        <dsp:cNvPr id="0" name=""/>
        <dsp:cNvSpPr/>
      </dsp:nvSpPr>
      <dsp:spPr>
        <a:xfrm>
          <a:off x="63587" y="623629"/>
          <a:ext cx="1728484" cy="1069521"/>
        </a:xfrm>
        <a:prstGeom prst="ellipse">
          <a:avLst/>
        </a:prstGeom>
        <a:solidFill>
          <a:schemeClr val="accent1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sp:txBody>
      <dsp:txXfrm>
        <a:off x="226353" y="899922"/>
        <a:ext cx="1037090" cy="58823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E056BD-4766-394C-A4DC-5E4C2451228E}">
      <dsp:nvSpPr>
        <dsp:cNvPr id="0" name=""/>
        <dsp:cNvSpPr/>
      </dsp:nvSpPr>
      <dsp:spPr>
        <a:xfrm>
          <a:off x="692987" y="0"/>
          <a:ext cx="1904629" cy="1044438"/>
        </a:xfrm>
        <a:prstGeom prst="ellipse">
          <a:avLst/>
        </a:prstGeom>
        <a:solidFill>
          <a:schemeClr val="accent4"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sp:txBody>
      <dsp:txXfrm>
        <a:off x="946938" y="182776"/>
        <a:ext cx="1396728" cy="469997"/>
      </dsp:txXfrm>
    </dsp:sp>
    <dsp:sp modelId="{E0F896BF-E8D9-2145-B631-F874C101A436}">
      <dsp:nvSpPr>
        <dsp:cNvPr id="0" name=""/>
        <dsp:cNvSpPr/>
      </dsp:nvSpPr>
      <dsp:spPr>
        <a:xfrm>
          <a:off x="1542315" y="563123"/>
          <a:ext cx="1728484" cy="1123801"/>
        </a:xfrm>
        <a:prstGeom prst="ellipse">
          <a:avLst/>
        </a:prstGeom>
        <a:solidFill>
          <a:schemeClr val="accent6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sp:txBody>
      <dsp:txXfrm>
        <a:off x="2070943" y="853438"/>
        <a:ext cx="1037090" cy="618090"/>
      </dsp:txXfrm>
    </dsp:sp>
    <dsp:sp modelId="{DDAD003A-79BB-F54B-8024-DA7A6A25F4EE}">
      <dsp:nvSpPr>
        <dsp:cNvPr id="0" name=""/>
        <dsp:cNvSpPr/>
      </dsp:nvSpPr>
      <dsp:spPr>
        <a:xfrm>
          <a:off x="63587" y="623629"/>
          <a:ext cx="1728484" cy="1069521"/>
        </a:xfrm>
        <a:prstGeom prst="ellipse">
          <a:avLst/>
        </a:prstGeom>
        <a:solidFill>
          <a:schemeClr val="accent1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sp:txBody>
      <dsp:txXfrm>
        <a:off x="226353" y="899922"/>
        <a:ext cx="1037090" cy="58823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1CD974-7F31-A14C-8E3E-8A426E5495F9}">
      <dsp:nvSpPr>
        <dsp:cNvPr id="0" name=""/>
        <dsp:cNvSpPr/>
      </dsp:nvSpPr>
      <dsp:spPr>
        <a:xfrm>
          <a:off x="2891313" y="0"/>
          <a:ext cx="2904172" cy="2904172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Length</a:t>
          </a:r>
        </a:p>
      </dsp:txBody>
      <dsp:txXfrm>
        <a:off x="3278536" y="508230"/>
        <a:ext cx="2129726" cy="1306877"/>
      </dsp:txXfrm>
    </dsp:sp>
    <dsp:sp modelId="{4ADAE058-6F55-2448-9EA6-0F97A68AB33E}">
      <dsp:nvSpPr>
        <dsp:cNvPr id="0" name=""/>
        <dsp:cNvSpPr/>
      </dsp:nvSpPr>
      <dsp:spPr>
        <a:xfrm>
          <a:off x="3939235" y="1875611"/>
          <a:ext cx="2904172" cy="2904172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Area</a:t>
          </a:r>
        </a:p>
      </dsp:txBody>
      <dsp:txXfrm>
        <a:off x="4827428" y="2625856"/>
        <a:ext cx="1742503" cy="1597295"/>
      </dsp:txXfrm>
    </dsp:sp>
    <dsp:sp modelId="{5775F3C9-EB33-3743-A0C7-55A35C20C178}">
      <dsp:nvSpPr>
        <dsp:cNvPr id="0" name=""/>
        <dsp:cNvSpPr/>
      </dsp:nvSpPr>
      <dsp:spPr>
        <a:xfrm>
          <a:off x="1843391" y="1875611"/>
          <a:ext cx="2904172" cy="2904172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Set</a:t>
          </a:r>
        </a:p>
      </dsp:txBody>
      <dsp:txXfrm>
        <a:off x="2116867" y="2625856"/>
        <a:ext cx="1742503" cy="15972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224BDA-D6BF-4386-9525-DF906CDAA658}" type="datetimeFigureOut">
              <a:rPr lang="en-US" smtClean="0"/>
              <a:t>10/4/2019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948857-A4E2-47A3-BE24-C42D3BE24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212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0B8A71-C697-4FEB-8778-C5F523E41333}" type="datetimeFigureOut">
              <a:rPr lang="en-US" smtClean="0"/>
              <a:t>10/4/2019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C28B76-325F-4EB6-B770-D7CFC87B8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25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5ED7-64AB-4B50-B88C-D9DEB4E3920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106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10589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7388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5" name="Google Shape;315;p28:notes"/>
          <p:cNvSpPr txBox="1">
            <a:spLocks noGrp="1"/>
          </p:cNvSpPr>
          <p:nvPr>
            <p:ph type="body" idx="1"/>
          </p:nvPr>
        </p:nvSpPr>
        <p:spPr>
          <a:xfrm>
            <a:off x="684213" y="4343400"/>
            <a:ext cx="5489575" cy="4113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39670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3" name="Google Shape;423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83256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8" name="Google Shape;538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7388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39" name="Google Shape;539;p49:notes"/>
          <p:cNvSpPr txBox="1">
            <a:spLocks noGrp="1"/>
          </p:cNvSpPr>
          <p:nvPr>
            <p:ph type="body" idx="1"/>
          </p:nvPr>
        </p:nvSpPr>
        <p:spPr>
          <a:xfrm>
            <a:off x="684213" y="4343400"/>
            <a:ext cx="5489575" cy="4113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08515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434356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8B616-07E6-0148-BF87-30EC47C44EC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13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AD87C-EFF4-B147-A5A0-CA2DCA7F5BB1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5103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AD87C-EFF4-B147-A5A0-CA2DCA7F5BB1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3290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AD87C-EFF4-B147-A5A0-CA2DCA7F5BB1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138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AD87C-EFF4-B147-A5A0-CA2DCA7F5BB1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323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577468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AD87C-EFF4-B147-A5A0-CA2DCA7F5BB1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072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96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5318355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97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856436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4F1DB5E-8EB0-4E97-AFC3-B093D86A1CBE}" type="slidenum">
              <a:rPr lang="ru-RU" smtClean="0">
                <a:solidFill>
                  <a:prstClr val="black"/>
                </a:solidFill>
              </a:rPr>
              <a:pPr eaLnBrk="1" hangingPunct="1"/>
              <a:t>103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1719956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4F1DB5E-8EB0-4E97-AFC3-B093D86A1CBE}" type="slidenum">
              <a:rPr lang="ru-RU" smtClean="0">
                <a:solidFill>
                  <a:prstClr val="black"/>
                </a:solidFill>
              </a:rPr>
              <a:pPr eaLnBrk="1" hangingPunct="1"/>
              <a:t>104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4149244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D3630FE6-A2CF-48A0-906F-EED471A65489}" type="slidenum">
              <a:rPr lang="en-US" smtClean="0">
                <a:latin typeface="Arial" charset="0"/>
              </a:rPr>
              <a:pPr/>
              <a:t>111</a:t>
            </a:fld>
            <a:endParaRPr lang="en-US">
              <a:latin typeface="Arial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5439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A6A6154E-CB59-4F7A-A377-9AAE74B76914}" type="slidenum">
              <a:rPr lang="en-US" smtClean="0">
                <a:latin typeface="Arial" charset="0"/>
              </a:rPr>
              <a:pPr/>
              <a:t>112</a:t>
            </a:fld>
            <a:endParaRPr lang="en-US">
              <a:latin typeface="Arial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7488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2A3C0BC2-6F34-4F44-83ED-54E16CA5245B}" type="slidenum">
              <a:rPr lang="en-US" smtClean="0">
                <a:latin typeface="Arial" charset="0"/>
              </a:rPr>
              <a:pPr/>
              <a:t>113</a:t>
            </a:fld>
            <a:endParaRPr lang="en-US">
              <a:latin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2669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2A3C0BC2-6F34-4F44-83ED-54E16CA5245B}" type="slidenum">
              <a:rPr lang="en-US" smtClean="0">
                <a:latin typeface="Arial" charset="0"/>
              </a:rPr>
              <a:pPr/>
              <a:t>114</a:t>
            </a:fld>
            <a:endParaRPr lang="en-US">
              <a:latin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5597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780F5BCC-2725-4AEC-B9EA-B2254F6B557A}" type="slidenum">
              <a:rPr lang="en-US" smtClean="0">
                <a:latin typeface="Arial" charset="0"/>
              </a:rPr>
              <a:pPr/>
              <a:t>116</a:t>
            </a:fld>
            <a:endParaRPr lang="en-US">
              <a:latin typeface="Arial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043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99860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60E82FAD-744C-4F7B-832D-7F4A25437A3E}" type="slidenum">
              <a:rPr lang="en-US" smtClean="0">
                <a:latin typeface="Arial" charset="0"/>
              </a:rPr>
              <a:pPr/>
              <a:t>117</a:t>
            </a:fld>
            <a:endParaRPr lang="en-US">
              <a:latin typeface="Arial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3547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3DF1D612-B9E3-46CE-B292-8F6F8000837A}" type="slidenum">
              <a:rPr lang="en-US" smtClean="0">
                <a:latin typeface="Arial" charset="0"/>
              </a:rPr>
              <a:pPr/>
              <a:t>118</a:t>
            </a:fld>
            <a:endParaRPr lang="en-US">
              <a:latin typeface="Arial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3370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3DF1D612-B9E3-46CE-B292-8F6F8000837A}" type="slidenum">
              <a:rPr lang="en-US" smtClean="0">
                <a:latin typeface="Arial" charset="0"/>
              </a:rPr>
              <a:pPr/>
              <a:t>119</a:t>
            </a:fld>
            <a:endParaRPr lang="en-US">
              <a:latin typeface="Arial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1954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122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3914621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5918999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124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2813921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128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7416200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4F1DB5E-8EB0-4E97-AFC3-B093D86A1CBE}" type="slidenum">
              <a:rPr lang="ru-RU" smtClean="0">
                <a:solidFill>
                  <a:prstClr val="black"/>
                </a:solidFill>
              </a:rPr>
              <a:pPr eaLnBrk="1" hangingPunct="1"/>
              <a:t>130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11942993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4F1DB5E-8EB0-4E97-AFC3-B093D86A1CBE}" type="slidenum">
              <a:rPr lang="ru-RU" smtClean="0">
                <a:solidFill>
                  <a:prstClr val="black"/>
                </a:solidFill>
              </a:rPr>
              <a:pPr eaLnBrk="1" hangingPunct="1"/>
              <a:t>131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62952292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134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4047570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407398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FDF1AFBE-8CD9-40B1-B724-9D5AD9C53D0A}" type="slidenum">
              <a:rPr lang="en-US" smtClean="0">
                <a:solidFill>
                  <a:prstClr val="black"/>
                </a:solidFill>
                <a:latin typeface="Arial" charset="0"/>
              </a:rPr>
              <a:pPr/>
              <a:t>136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73191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01D90364-D466-459E-B2F4-0D520B3CF2DF}" type="slidenum">
              <a:rPr lang="en-US" smtClean="0">
                <a:solidFill>
                  <a:prstClr val="black"/>
                </a:solidFill>
                <a:latin typeface="Arial" charset="0"/>
              </a:rPr>
              <a:pPr/>
              <a:t>137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4482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FDF1AFBE-8CD9-40B1-B724-9D5AD9C53D0A}" type="slidenum">
              <a:rPr lang="en-US" smtClean="0">
                <a:solidFill>
                  <a:prstClr val="black"/>
                </a:solidFill>
                <a:latin typeface="Arial" charset="0"/>
              </a:rPr>
              <a:pPr/>
              <a:t>138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51226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CBCD7E89-3AEE-468B-8DA2-1E0665EEE52F}" type="slidenum">
              <a:rPr lang="en-US" smtClean="0">
                <a:solidFill>
                  <a:prstClr val="black"/>
                </a:solidFill>
                <a:latin typeface="Arial" charset="0"/>
              </a:rPr>
              <a:pPr/>
              <a:t>139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38555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9486BBDA-3BF3-440D-8F23-E92CEFC65552}" type="slidenum">
              <a:rPr lang="en-US" smtClean="0">
                <a:solidFill>
                  <a:prstClr val="black"/>
                </a:solidFill>
                <a:latin typeface="Arial" charset="0"/>
              </a:rPr>
              <a:pPr/>
              <a:t>141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1. Yellow handouts: Multiplication and division</a:t>
            </a:r>
          </a:p>
        </p:txBody>
      </p:sp>
    </p:spTree>
    <p:extLst>
      <p:ext uri="{BB962C8B-B14F-4D97-AF65-F5344CB8AC3E}">
        <p14:creationId xmlns:p14="http://schemas.microsoft.com/office/powerpoint/2010/main" val="192888765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7B66226E-2A90-46CC-808E-4369BEA24E67}" type="slidenum">
              <a:rPr lang="en-US" smtClean="0">
                <a:solidFill>
                  <a:prstClr val="black"/>
                </a:solidFill>
                <a:latin typeface="Arial" charset="0"/>
              </a:rPr>
              <a:pPr/>
              <a:t>142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82294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7B66226E-2A90-46CC-808E-4369BEA24E67}" type="slidenum">
              <a:rPr lang="en-US" smtClean="0">
                <a:solidFill>
                  <a:prstClr val="black"/>
                </a:solidFill>
                <a:latin typeface="Arial" charset="0"/>
              </a:rPr>
              <a:pPr/>
              <a:t>144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12396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5ED7-64AB-4B50-B88C-D9DEB4E3920F}" type="slidenum">
              <a:rPr lang="en-US" smtClean="0"/>
              <a:t>215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221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71801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31655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5949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1076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Google Shape;26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0068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711352" y="6443805"/>
            <a:ext cx="1785667" cy="30777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Copyright 2018 Sarah R. Powell, Ph.D.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575242" y="6520022"/>
            <a:ext cx="340158" cy="153888"/>
          </a:xfrm>
          <a:prstGeom prst="rect">
            <a:avLst/>
          </a:prstGeom>
        </p:spPr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32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5874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A3F8D-C5E3-9940-8911-D250427A0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AD53D-92E9-C347-B9C8-822C9A67E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58E8D-8668-714B-A8A1-8C3CDC8D93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E0C641-F93E-6F41-964B-B03DE58C3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7C10B-D44F-AF41-AC93-C61AD9A045BB}" type="datetimeFigureOut">
              <a:rPr lang="en-US" smtClean="0"/>
              <a:t>10/4/2019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8C35C6-2414-A746-8F67-6AD000D7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11352" y="6520749"/>
            <a:ext cx="1785667" cy="153888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BBC3C8-672D-F14B-A492-44744ACE2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633B0-2AE4-C447-9FBE-48C239E31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054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711352" y="6443805"/>
            <a:ext cx="1785667" cy="30777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Copyright 2018 Sarah R. Powell, Ph.D.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575242" y="6520022"/>
            <a:ext cx="340158" cy="153888"/>
          </a:xfrm>
          <a:prstGeom prst="rect">
            <a:avLst/>
          </a:prstGeom>
        </p:spPr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193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231" y="3962400"/>
            <a:ext cx="9137650" cy="28965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939484"/>
            <a:ext cx="8686800" cy="1353965"/>
          </a:xfrm>
        </p:spPr>
        <p:txBody>
          <a:bodyPr anchor="t" anchorCtr="0">
            <a:normAutofit/>
          </a:bodyPr>
          <a:lstStyle>
            <a:lvl1pPr algn="l">
              <a:defRPr sz="4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416280"/>
            <a:ext cx="8686800" cy="69494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4"/>
          </p:nvPr>
        </p:nvSpPr>
        <p:spPr>
          <a:xfrm>
            <a:off x="6978771" y="6479523"/>
            <a:ext cx="1936630" cy="1538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Copyright 2018 Sarah R. Powell, Ph.D.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34" y="4496619"/>
            <a:ext cx="4138682" cy="8451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3055" y="4675708"/>
            <a:ext cx="3568974" cy="38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65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709739"/>
            <a:ext cx="8686800" cy="114300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3230890"/>
            <a:ext cx="8686800" cy="950976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75242" y="6520022"/>
            <a:ext cx="340158" cy="153888"/>
          </a:xfrm>
          <a:prstGeom prst="rect">
            <a:avLst/>
          </a:prstGeom>
        </p:spPr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525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75242" y="6520022"/>
            <a:ext cx="340158" cy="153888"/>
          </a:xfrm>
          <a:prstGeom prst="rect">
            <a:avLst/>
          </a:prstGeom>
        </p:spPr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280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36345"/>
            <a:ext cx="4270248" cy="463600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1236345"/>
            <a:ext cx="4270248" cy="463600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75242" y="6520022"/>
            <a:ext cx="340158" cy="153888"/>
          </a:xfrm>
          <a:prstGeom prst="rect">
            <a:avLst/>
          </a:prstGeom>
        </p:spPr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2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575242" y="6520022"/>
            <a:ext cx="340158" cy="153888"/>
          </a:xfrm>
          <a:prstGeom prst="rect">
            <a:avLst/>
          </a:prstGeom>
        </p:spPr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28600" y="1219202"/>
            <a:ext cx="8686800" cy="4632325"/>
          </a:xfrm>
        </p:spPr>
        <p:txBody>
          <a:bodyPr>
            <a:normAutofit/>
          </a:bodyPr>
          <a:lstStyle>
            <a:lvl1pPr marL="457200" indent="-457200">
              <a:defRPr sz="1800"/>
            </a:lvl1pPr>
            <a:lvl2pPr marL="457200" indent="-457200">
              <a:lnSpc>
                <a:spcPct val="110000"/>
              </a:lnSpc>
              <a:buFont typeface="Arial" panose="020B0604020202020204" pitchFamily="34" charset="0"/>
              <a:buChar char="•"/>
              <a:defRPr sz="1800"/>
            </a:lvl2pPr>
            <a:lvl3pPr marL="457200" indent="-457200">
              <a:lnSpc>
                <a:spcPct val="110000"/>
              </a:lnSpc>
              <a:buFont typeface="Arial" panose="020B0604020202020204" pitchFamily="34" charset="0"/>
              <a:buChar char="•"/>
              <a:defRPr sz="1800"/>
            </a:lvl3pPr>
            <a:lvl4pPr marL="457200" indent="-457200">
              <a:lnSpc>
                <a:spcPct val="110000"/>
              </a:lnSpc>
              <a:buFont typeface="Arial" panose="020B0604020202020204" pitchFamily="34" charset="0"/>
              <a:buChar char="•"/>
              <a:defRPr sz="1800"/>
            </a:lvl4pPr>
            <a:lvl5pPr marL="457200" indent="-457200">
              <a:lnSpc>
                <a:spcPct val="110000"/>
              </a:lnSpc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212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19200"/>
            <a:ext cx="8686800" cy="1143000"/>
          </a:xfrm>
        </p:spPr>
        <p:txBody>
          <a:bodyPr anchor="b" anchorCtr="0"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711352" y="6443805"/>
            <a:ext cx="1785667" cy="30777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Copyright 2018 Sarah R. Powell, Ph.D.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575242" y="6520022"/>
            <a:ext cx="340158" cy="153888"/>
          </a:xfrm>
          <a:prstGeom prst="rect">
            <a:avLst/>
          </a:prstGeom>
        </p:spPr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28600" y="2357120"/>
            <a:ext cx="8686800" cy="29718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/>
            </a:lvl1pPr>
            <a:lvl2pPr marL="1588" indent="0">
              <a:lnSpc>
                <a:spcPct val="100000"/>
              </a:lnSpc>
              <a:spcBef>
                <a:spcPts val="0"/>
              </a:spcBef>
              <a:buNone/>
              <a:defRPr sz="20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1084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687526" y="2055813"/>
            <a:ext cx="8224699" cy="3852006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  <a:latin typeface="+mn-lt"/>
                <a:cs typeface="Franklin Gothic Book" pitchFamily="34" charset="0"/>
              </a:defRPr>
            </a:lvl1pPr>
            <a:lvl2pPr>
              <a:defRPr sz="1800">
                <a:solidFill>
                  <a:schemeClr val="tx2">
                    <a:lumMod val="75000"/>
                  </a:schemeClr>
                </a:solidFill>
                <a:latin typeface="+mn-lt"/>
                <a:cs typeface="Franklin Gothic Book" pitchFamily="34" charset="0"/>
              </a:defRPr>
            </a:lvl2pPr>
            <a:lvl3pPr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  <a:cs typeface="Franklin Gothic Book" pitchFamily="34" charset="0"/>
              </a:defRPr>
            </a:lvl3pPr>
            <a:lvl4pPr marL="915988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  <a:cs typeface="Arial" pitchFamily="34" charset="0"/>
              </a:defRPr>
            </a:lvl4pPr>
            <a:lvl5pPr marL="1143000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  <a:cs typeface="Arial" pitchFamily="34" charset="0"/>
              </a:defRPr>
            </a:lvl5pPr>
            <a:lvl6pPr marL="1377950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6pPr>
            <a:lvl7pPr marL="1597025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7pPr>
            <a:lvl8pPr marL="1830388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8pPr>
            <a:lvl9pPr marL="2057400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</a:t>
            </a:r>
          </a:p>
          <a:p>
            <a:pPr lvl="4"/>
            <a:r>
              <a:rPr lang="en-US" dirty="0"/>
              <a:t>Five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	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 bwMode="gray">
          <a:xfrm>
            <a:off x="8755131" y="6507316"/>
            <a:ext cx="157094" cy="153888"/>
          </a:xfrm>
          <a:prstGeom prst="rect">
            <a:avLst/>
          </a:prstGeom>
        </p:spPr>
        <p:txBody>
          <a:bodyPr wrap="none" anchor="b" anchorCtr="0"/>
          <a:lstStyle/>
          <a:p>
            <a:pPr algn="r"/>
            <a:fld id="{F3477EC8-074D-41C4-94AE-E9EA7CEEA348}" type="slidenum">
              <a:rPr>
                <a:solidFill>
                  <a:srgbClr val="FFFFFF">
                    <a:lumMod val="75000"/>
                  </a:srgbClr>
                </a:solidFill>
              </a:rPr>
              <a:pPr algn="r"/>
              <a:t>‹#›</a:t>
            </a:fld>
            <a:endParaRPr dirty="0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578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888" y="6178549"/>
            <a:ext cx="9137650" cy="680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3152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245128"/>
            <a:ext cx="8686800" cy="48395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1039F1-BC0E-8346-9021-3E0041142DF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3995" y="6410674"/>
            <a:ext cx="2841767" cy="4483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0C5A42-2C3E-9343-907E-B1AA5CC2FBDA}"/>
              </a:ext>
            </a:extLst>
          </p:cNvPr>
          <p:cNvSpPr txBox="1"/>
          <p:nvPr userDrawn="1"/>
        </p:nvSpPr>
        <p:spPr>
          <a:xfrm>
            <a:off x="-1888" y="6595289"/>
            <a:ext cx="43005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Sarah R. Powell, Ph.D.</a:t>
            </a:r>
            <a:r>
              <a:rPr lang="en-US" sz="1200" kern="12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© 2019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43083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2" r:id="rId10"/>
    <p:sldLayoutId id="2147483673" r:id="rId11"/>
  </p:sldLayoutIdLst>
  <p:hf sldNum="0"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1" kern="1200">
          <a:solidFill>
            <a:srgbClr val="FF9300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600"/>
        </a:spcBef>
        <a:buClr>
          <a:schemeClr val="accent4">
            <a:lumMod val="75000"/>
          </a:schemeClr>
        </a:buClr>
        <a:buFont typeface="Arial" panose="020B0604020202020204" pitchFamily="34" charset="0"/>
        <a:buNone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1pPr>
      <a:lvl2pPr marL="344488" indent="-342900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2pPr>
      <a:lvl3pPr marL="571500" indent="-342900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3pPr>
      <a:lvl4pPr marL="798513" indent="-342900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4pPr>
      <a:lvl5pPr marL="1028700" indent="-342900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SzPct val="100000"/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9.png"/><Relationship Id="rId4" Type="http://schemas.openxmlformats.org/officeDocument/2006/relationships/image" Target="../media/image65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5.png"/><Relationship Id="rId4" Type="http://schemas.openxmlformats.org/officeDocument/2006/relationships/image" Target="../media/image79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5.pn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tiff"/><Relationship Id="rId2" Type="http://schemas.openxmlformats.org/officeDocument/2006/relationships/image" Target="../media/image93.tiff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tiff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tiff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tiff"/><Relationship Id="rId2" Type="http://schemas.openxmlformats.org/officeDocument/2006/relationships/image" Target="../media/image93.tiff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5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tiff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tiff"/><Relationship Id="rId2" Type="http://schemas.openxmlformats.org/officeDocument/2006/relationships/image" Target="../media/image93.tiff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5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tiff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5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tiff"/><Relationship Id="rId2" Type="http://schemas.openxmlformats.org/officeDocument/2006/relationships/image" Target="../media/image93.tiff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hyperlink" Target="https://intensiveintervention.org/intensive-intervention-math-course" TargetMode="External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Teaching-Math-Middle-School-Students/dp/1598572741" TargetMode="External"/><Relationship Id="rId2" Type="http://schemas.openxmlformats.org/officeDocument/2006/relationships/image" Target="../media/image135.tiff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tiff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2" Type="http://schemas.openxmlformats.org/officeDocument/2006/relationships/image" Target="../media/image81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2" Type="http://schemas.openxmlformats.org/officeDocument/2006/relationships/image" Target="../media/image8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png"/><Relationship Id="rId5" Type="http://schemas.openxmlformats.org/officeDocument/2006/relationships/image" Target="../media/image1110.png"/><Relationship Id="rId4" Type="http://schemas.openxmlformats.org/officeDocument/2006/relationships/image" Target="../media/image10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journals.sagepub.com/doi/full/10.1177/0040059916654901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tiff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42.tiff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41.tiff"/><Relationship Id="rId4" Type="http://schemas.openxmlformats.org/officeDocument/2006/relationships/diagramLayout" Target="../diagrams/layout3.xml"/><Relationship Id="rId9" Type="http://schemas.openxmlformats.org/officeDocument/2006/relationships/image" Target="../media/image40.tiff"/></Relationships>
</file>

<file path=ppt/slides/_rels/slide7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diagramColors" Target="../diagrams/colors4.xml"/><Relationship Id="rId3" Type="http://schemas.openxmlformats.org/officeDocument/2006/relationships/image" Target="../media/image43.jpeg"/><Relationship Id="rId7" Type="http://schemas.microsoft.com/office/2007/relationships/hdphoto" Target="../media/hdphoto1.wdp"/><Relationship Id="rId12" Type="http://schemas.openxmlformats.org/officeDocument/2006/relationships/diagramQuickStyle" Target="../diagrams/quickStyle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11" Type="http://schemas.openxmlformats.org/officeDocument/2006/relationships/diagramLayout" Target="../diagrams/layout4.xml"/><Relationship Id="rId5" Type="http://schemas.openxmlformats.org/officeDocument/2006/relationships/image" Target="../media/image45.tiff"/><Relationship Id="rId10" Type="http://schemas.openxmlformats.org/officeDocument/2006/relationships/diagramData" Target="../diagrams/data4.xml"/><Relationship Id="rId4" Type="http://schemas.openxmlformats.org/officeDocument/2006/relationships/image" Target="../media/image44.tiff"/><Relationship Id="rId9" Type="http://schemas.microsoft.com/office/2007/relationships/hdphoto" Target="../media/hdphoto3.wdp"/><Relationship Id="rId14" Type="http://schemas.microsoft.com/office/2007/relationships/diagramDrawing" Target="../diagrams/drawing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49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4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7125" y="1218986"/>
            <a:ext cx="80575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9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Five Components of Effective Mathematics Intervention</a:t>
            </a:r>
          </a:p>
        </p:txBody>
      </p:sp>
    </p:spTree>
    <p:extLst>
      <p:ext uri="{BB962C8B-B14F-4D97-AF65-F5344CB8AC3E}">
        <p14:creationId xmlns:p14="http://schemas.microsoft.com/office/powerpoint/2010/main" val="2342862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4"/>
          <p:cNvSpPr/>
          <p:nvPr/>
        </p:nvSpPr>
        <p:spPr>
          <a:xfrm rot="-5400000">
            <a:off x="4850680" y="1887857"/>
            <a:ext cx="82296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Wei, Lenz, &amp; Blackorby (2013)</a:t>
            </a:r>
            <a:endParaRPr/>
          </a:p>
        </p:txBody>
      </p:sp>
      <p:pic>
        <p:nvPicPr>
          <p:cNvPr id="270" name="Google Shape;270;p3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956" y="95955"/>
            <a:ext cx="4238977" cy="59360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2159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152400" y="1143000"/>
            <a:ext cx="8839200" cy="5486400"/>
          </a:xfrm>
        </p:spPr>
        <p:txBody>
          <a:bodyPr>
            <a:noAutofit/>
          </a:bodyPr>
          <a:lstStyle/>
          <a:p>
            <a:r>
              <a:rPr lang="en-US" sz="2800" dirty="0"/>
              <a:t>An amount that </a:t>
            </a:r>
            <a:r>
              <a:rPr lang="en-US" sz="2800" b="1" dirty="0"/>
              <a:t>increases</a:t>
            </a:r>
            <a:r>
              <a:rPr lang="en-US" sz="2800" dirty="0"/>
              <a:t> or decreases</a:t>
            </a:r>
          </a:p>
          <a:p>
            <a:pPr lvl="1"/>
            <a:r>
              <a:rPr lang="en-US" sz="2600" dirty="0"/>
              <a:t>Pam had $</a:t>
            </a:r>
            <a:r>
              <a:rPr lang="en-US" sz="2600" b="1" dirty="0">
                <a:solidFill>
                  <a:schemeClr val="accent4"/>
                </a:solidFill>
              </a:rPr>
              <a:t>4</a:t>
            </a:r>
            <a:r>
              <a:rPr lang="en-US" sz="2600" dirty="0"/>
              <a:t>. Then she earned $</a:t>
            </a:r>
            <a:r>
              <a:rPr lang="en-US" sz="2600" b="1" dirty="0">
                <a:solidFill>
                  <a:srgbClr val="00B050"/>
                </a:solidFill>
              </a:rPr>
              <a:t>3</a:t>
            </a:r>
            <a:r>
              <a:rPr lang="en-US" sz="2600" dirty="0"/>
              <a:t> for cleaning her room. How much money does Pam have now? </a:t>
            </a:r>
          </a:p>
          <a:p>
            <a:pPr marL="731520" lvl="2" indent="0">
              <a:buNone/>
            </a:pPr>
            <a:r>
              <a:rPr lang="en-US" sz="2600" b="1" dirty="0">
                <a:solidFill>
                  <a:schemeClr val="accent4"/>
                </a:solidFill>
              </a:rPr>
              <a:t>4</a:t>
            </a:r>
            <a:r>
              <a:rPr lang="en-US" sz="2600" dirty="0"/>
              <a:t> + </a:t>
            </a:r>
            <a:r>
              <a:rPr lang="en-US" sz="2600" b="1" dirty="0">
                <a:solidFill>
                  <a:srgbClr val="00B050"/>
                </a:solidFill>
              </a:rPr>
              <a:t>3</a:t>
            </a:r>
            <a:r>
              <a:rPr lang="en-US" sz="2600" dirty="0"/>
              <a:t> = </a:t>
            </a:r>
            <a:r>
              <a:rPr lang="en-US" sz="2600" b="1" dirty="0">
                <a:solidFill>
                  <a:schemeClr val="accent1"/>
                </a:solidFill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366860603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Part-Part-Whole Versus Join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chemeClr val="accent4"/>
                </a:solidFill>
              </a:rPr>
              <a:t>3 + 9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rgbClr val="00B050"/>
                </a:solidFill>
              </a:rPr>
              <a:t>7 + 4 = __</a:t>
            </a:r>
          </a:p>
          <a:p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10462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Subtraction Facts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600" dirty="0"/>
              <a:t>100 subtraction basic facts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0" dirty="0"/>
              <a:t>Subtrahend and difference are single-digit numbers and minuend is single- or double-digit number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/>
              <a:t>		16		</a:t>
            </a:r>
            <a:r>
              <a:rPr lang="en-US" b="1" dirty="0">
                <a:solidFill>
                  <a:srgbClr val="EB641B"/>
                </a:solidFill>
              </a:rPr>
              <a:t>(minuend)</a:t>
            </a:r>
          </a:p>
          <a:p>
            <a:pPr>
              <a:lnSpc>
                <a:spcPct val="90000"/>
              </a:lnSpc>
              <a:buNone/>
            </a:pPr>
            <a:r>
              <a:rPr lang="en-US" dirty="0"/>
              <a:t>	</a:t>
            </a:r>
            <a:r>
              <a:rPr lang="en-US" u="sng" dirty="0"/>
              <a:t>–	  8</a:t>
            </a:r>
            <a:r>
              <a:rPr lang="en-US" dirty="0"/>
              <a:t>		</a:t>
            </a:r>
            <a:r>
              <a:rPr lang="en-US" b="1" dirty="0">
                <a:solidFill>
                  <a:srgbClr val="EB641B"/>
                </a:solidFill>
              </a:rPr>
              <a:t>(subtrahend)</a:t>
            </a:r>
            <a:endParaRPr lang="en-US" b="1" u="sng" dirty="0">
              <a:solidFill>
                <a:srgbClr val="EB641B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/>
              <a:t>		  8		</a:t>
            </a:r>
            <a:r>
              <a:rPr lang="en-US" b="1" dirty="0">
                <a:solidFill>
                  <a:srgbClr val="EB641B"/>
                </a:solidFill>
              </a:rPr>
              <a:t>(</a:t>
            </a:r>
            <a:r>
              <a:rPr lang="en-US" b="1" u="sng" dirty="0">
                <a:solidFill>
                  <a:srgbClr val="EB641B"/>
                </a:solidFill>
              </a:rPr>
              <a:t>difference</a:t>
            </a:r>
            <a:r>
              <a:rPr lang="en-US" b="1" dirty="0">
                <a:solidFill>
                  <a:srgbClr val="EB641B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</a:pPr>
            <a:endParaRPr lang="en-US" sz="2000" u="sng" dirty="0"/>
          </a:p>
        </p:txBody>
      </p:sp>
    </p:spTree>
    <p:extLst>
      <p:ext uri="{BB962C8B-B14F-4D97-AF65-F5344CB8AC3E}">
        <p14:creationId xmlns:p14="http://schemas.microsoft.com/office/powerpoint/2010/main" val="367183450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Subtraction: Separate (Change Decrease)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D13DE5-5630-2942-BDC4-1DCB83E43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606" y="751514"/>
            <a:ext cx="8686800" cy="4839538"/>
          </a:xfrm>
        </p:spPr>
        <p:txBody>
          <a:bodyPr/>
          <a:lstStyle/>
          <a:p>
            <a:r>
              <a:rPr lang="en-US" dirty="0"/>
              <a:t>Start with a set, take away from that set, count difference</a:t>
            </a:r>
          </a:p>
          <a:p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4799" y="3801533"/>
            <a:ext cx="665330" cy="8128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6799" y="3801533"/>
            <a:ext cx="665330" cy="8128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8799" y="3801533"/>
            <a:ext cx="665330" cy="8128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0799" y="3801533"/>
            <a:ext cx="665330" cy="8128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2799" y="3801533"/>
            <a:ext cx="665330" cy="812800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 flipH="1">
            <a:off x="5816599" y="3725333"/>
            <a:ext cx="838200" cy="10668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5054599" y="3725333"/>
            <a:ext cx="838200" cy="10668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4292599" y="3725333"/>
            <a:ext cx="838200" cy="10668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3070" y="2248164"/>
            <a:ext cx="664158" cy="635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5070" y="2019564"/>
            <a:ext cx="664158" cy="635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8870" y="2705364"/>
            <a:ext cx="664158" cy="635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7070" y="2705364"/>
            <a:ext cx="664158" cy="6350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3270" y="2019564"/>
            <a:ext cx="664158" cy="635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600200" y="1934897"/>
            <a:ext cx="2895600" cy="1583267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437228" y="5142579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– 3 = 2</a:t>
            </a:r>
          </a:p>
        </p:txBody>
      </p:sp>
    </p:spTree>
    <p:extLst>
      <p:ext uri="{BB962C8B-B14F-4D97-AF65-F5344CB8AC3E}">
        <p14:creationId xmlns:p14="http://schemas.microsoft.com/office/powerpoint/2010/main" val="354302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73 -0.00185 L 0.28886 -0.00185 " pathEditMode="relative" ptsTypes="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73 -0.00186 L 0.38058 -0.04628 " pathEditMode="relative" ptsTypes="AA">
                                      <p:cBhvr>
                                        <p:cTn id="1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74 0.00926 L 0.58069 0.07589 " pathEditMode="relative" ptsTypes="AA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6"/>
                </a:solidFill>
              </a:rPr>
              <a:t>Subtraction: Compare (Difference)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AD184E5-534E-C442-A5E9-098A608DC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59606"/>
            <a:ext cx="8686800" cy="4839538"/>
          </a:xfrm>
        </p:spPr>
        <p:txBody>
          <a:bodyPr/>
          <a:lstStyle/>
          <a:p>
            <a:r>
              <a:rPr lang="en-US" dirty="0"/>
              <a:t>Compare two sets, count difference</a:t>
            </a:r>
          </a:p>
          <a:p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2445270" y="3383934"/>
            <a:ext cx="381000" cy="3810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826270" y="3383934"/>
            <a:ext cx="381000" cy="3810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207270" y="3383934"/>
            <a:ext cx="381000" cy="3810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588270" y="3383934"/>
            <a:ext cx="381000" cy="3810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969270" y="3383934"/>
            <a:ext cx="381000" cy="3810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445270" y="3917334"/>
            <a:ext cx="381000" cy="381000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826270" y="3917334"/>
            <a:ext cx="381000" cy="381000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207270" y="3917334"/>
            <a:ext cx="381000" cy="381000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DB8965-F441-0E46-A553-3E18B5CC37D3}"/>
              </a:ext>
            </a:extLst>
          </p:cNvPr>
          <p:cNvSpPr txBox="1"/>
          <p:nvPr/>
        </p:nvSpPr>
        <p:spPr>
          <a:xfrm>
            <a:off x="2318270" y="5022096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– 3 =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7CC94D-A8B7-2C44-ABDE-EEF181CC2D6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4592" y="1829177"/>
            <a:ext cx="2517416" cy="126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9344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4A5825-A1DC-3C49-B474-5C209D87E11C}"/>
              </a:ext>
            </a:extLst>
          </p:cNvPr>
          <p:cNvSpPr txBox="1"/>
          <p:nvPr/>
        </p:nvSpPr>
        <p:spPr>
          <a:xfrm>
            <a:off x="228600" y="3048000"/>
            <a:ext cx="8726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is it important to understand subtraction in two separate ways?</a:t>
            </a:r>
          </a:p>
        </p:txBody>
      </p:sp>
    </p:spTree>
    <p:extLst>
      <p:ext uri="{BB962C8B-B14F-4D97-AF65-F5344CB8AC3E}">
        <p14:creationId xmlns:p14="http://schemas.microsoft.com/office/powerpoint/2010/main" val="112087545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228600" y="1143000"/>
            <a:ext cx="8763000" cy="4838700"/>
          </a:xfrm>
        </p:spPr>
        <p:txBody>
          <a:bodyPr>
            <a:noAutofit/>
          </a:bodyPr>
          <a:lstStyle/>
          <a:p>
            <a:r>
              <a:rPr lang="en-US" sz="2800" dirty="0"/>
              <a:t>An amount that increases or </a:t>
            </a:r>
            <a:r>
              <a:rPr lang="en-US" sz="2800" b="1" dirty="0"/>
              <a:t>decreases</a:t>
            </a:r>
          </a:p>
          <a:p>
            <a:pPr lvl="1"/>
            <a:r>
              <a:rPr lang="en-US" sz="2600" dirty="0"/>
              <a:t>Amanda had </a:t>
            </a:r>
            <a:r>
              <a:rPr lang="en-US" sz="2600" b="1" dirty="0">
                <a:solidFill>
                  <a:schemeClr val="accent4"/>
                </a:solidFill>
              </a:rPr>
              <a:t>9</a:t>
            </a:r>
            <a:r>
              <a:rPr lang="en-US" sz="2600" b="1" dirty="0"/>
              <a:t> </a:t>
            </a:r>
            <a:r>
              <a:rPr lang="en-US" sz="2600" dirty="0"/>
              <a:t>cookies. Then she ate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of the cookies. How many cookies does Amanda have now?  </a:t>
            </a:r>
          </a:p>
          <a:p>
            <a:pPr marL="731520" lvl="2" indent="0">
              <a:buNone/>
            </a:pPr>
            <a:r>
              <a:rPr lang="en-US" sz="2600" b="1" dirty="0">
                <a:solidFill>
                  <a:schemeClr val="accent4"/>
                </a:solidFill>
              </a:rPr>
              <a:t>9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= </a:t>
            </a:r>
            <a:r>
              <a:rPr lang="en-US" sz="2600" b="1" dirty="0">
                <a:solidFill>
                  <a:schemeClr val="accent1"/>
                </a:solidFill>
              </a:rPr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B575E9-5335-5A42-B3E1-68941AD306E9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286771701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228600" y="1219201"/>
            <a:ext cx="8736106" cy="4752722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Greater</a:t>
            </a:r>
            <a:r>
              <a:rPr lang="en-US" sz="2800" dirty="0"/>
              <a:t> and </a:t>
            </a:r>
            <a:r>
              <a:rPr lang="en-US" sz="2800" dirty="0">
                <a:solidFill>
                  <a:schemeClr val="accent4"/>
                </a:solidFill>
              </a:rPr>
              <a:t>less</a:t>
            </a:r>
            <a:r>
              <a:rPr lang="en-US" sz="2800" dirty="0"/>
              <a:t> amounts compared for a </a:t>
            </a:r>
            <a:r>
              <a:rPr lang="en-US" sz="2800" dirty="0">
                <a:solidFill>
                  <a:srgbClr val="FF0000"/>
                </a:solidFill>
              </a:rPr>
              <a:t>difference</a:t>
            </a:r>
          </a:p>
          <a:p>
            <a:pPr lvl="1"/>
            <a:r>
              <a:rPr lang="en-US" sz="2600" dirty="0"/>
              <a:t>Scott has </a:t>
            </a:r>
            <a:r>
              <a:rPr lang="en-US" sz="2600" b="1" dirty="0">
                <a:solidFill>
                  <a:schemeClr val="accent1"/>
                </a:solidFill>
              </a:rPr>
              <a:t>9</a:t>
            </a:r>
            <a:r>
              <a:rPr lang="en-US" sz="2600" dirty="0"/>
              <a:t> apples. Cathy has </a:t>
            </a:r>
            <a:r>
              <a:rPr lang="en-US" sz="2600" b="1" dirty="0">
                <a:solidFill>
                  <a:schemeClr val="accent4"/>
                </a:solidFill>
              </a:rPr>
              <a:t>4</a:t>
            </a:r>
            <a:r>
              <a:rPr lang="en-US" sz="2600" dirty="0"/>
              <a:t> apples. How many more apples does Scott have? (How many fewer does Cathy have?)</a:t>
            </a:r>
          </a:p>
          <a:p>
            <a:pPr lvl="2"/>
            <a:r>
              <a:rPr lang="en-US" sz="2600" b="1" dirty="0">
                <a:solidFill>
                  <a:schemeClr val="accent1"/>
                </a:solidFill>
              </a:rPr>
              <a:t>9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chemeClr val="accent4"/>
                </a:solidFill>
              </a:rPr>
              <a:t>4</a:t>
            </a:r>
            <a:r>
              <a:rPr lang="en-US" sz="2600" dirty="0"/>
              <a:t> = </a:t>
            </a:r>
            <a:r>
              <a:rPr lang="en-US" sz="26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17038788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Separate Versus Compare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rgbClr val="00B0F0"/>
                </a:solidFill>
              </a:rPr>
              <a:t>9 – 5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rgbClr val="00B050"/>
                </a:solidFill>
              </a:rPr>
              <a:t>8 – 3 = __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07356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711ED1-7EA1-8949-9F92-18DC7AA44AA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8215" y="0"/>
            <a:ext cx="52275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710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3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956" y="138802"/>
            <a:ext cx="4238978" cy="5878452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5"/>
          <p:cNvSpPr/>
          <p:nvPr/>
        </p:nvSpPr>
        <p:spPr>
          <a:xfrm rot="-5400000">
            <a:off x="4850680" y="1887857"/>
            <a:ext cx="82296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Wei, Lenz, &amp; Blackorby (2013)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1270800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 and Subtraction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Introduce regrouping/trading/exchanging after mastery of problems without regrouping</a:t>
            </a:r>
          </a:p>
          <a:p>
            <a:pPr lvl="1"/>
            <a:r>
              <a:rPr lang="en-US" sz="2400" dirty="0"/>
              <a:t>10 ones for 1 ten</a:t>
            </a:r>
          </a:p>
          <a:p>
            <a:pPr lvl="1"/>
            <a:r>
              <a:rPr lang="en-US" sz="2400" dirty="0"/>
              <a:t>10 tens for 1 hundred</a:t>
            </a:r>
          </a:p>
          <a:p>
            <a:pPr marL="411480" lvl="1" indent="0">
              <a:buNone/>
            </a:pPr>
            <a:endParaRPr lang="en-US" sz="2400" dirty="0"/>
          </a:p>
          <a:p>
            <a:pPr marL="402336" lvl="1" indent="0">
              <a:buNone/>
            </a:pPr>
            <a:endParaRPr lang="en-US" sz="2400" dirty="0"/>
          </a:p>
          <a:p>
            <a:pPr lvl="1"/>
            <a:r>
              <a:rPr lang="en-US" sz="2400" dirty="0"/>
              <a:t>1 ten for 10 ones</a:t>
            </a:r>
          </a:p>
          <a:p>
            <a:pPr lvl="1"/>
            <a:r>
              <a:rPr lang="en-US" sz="2400" dirty="0"/>
              <a:t>1 hundred for 10 tens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479984" y="2235644"/>
            <a:ext cx="1524000" cy="8382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</a:rPr>
              <a:t>Carry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657600" y="1804852"/>
            <a:ext cx="1828800" cy="17145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</a:rPr>
              <a:t>Regroup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</a:rPr>
              <a:t>Trade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</a:rPr>
              <a:t>Exchange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479984" y="4079076"/>
            <a:ext cx="1524000" cy="8382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</a:rPr>
              <a:t>Borrow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657600" y="3652618"/>
            <a:ext cx="1828800" cy="17145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</a:rPr>
              <a:t>Regroup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</a:rPr>
              <a:t>Trade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</a:rPr>
              <a:t>Exchange</a:t>
            </a:r>
          </a:p>
        </p:txBody>
      </p:sp>
      <p:sp>
        <p:nvSpPr>
          <p:cNvPr id="10" name="Rounded Rectangle 9"/>
          <p:cNvSpPr/>
          <p:nvPr/>
        </p:nvSpPr>
        <p:spPr>
          <a:xfrm rot="16200000">
            <a:off x="-357470" y="2586670"/>
            <a:ext cx="1409700" cy="43815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Addition</a:t>
            </a:r>
          </a:p>
        </p:txBody>
      </p:sp>
      <p:sp>
        <p:nvSpPr>
          <p:cNvPr id="11" name="Rounded Rectangle 10"/>
          <p:cNvSpPr/>
          <p:nvPr/>
        </p:nvSpPr>
        <p:spPr>
          <a:xfrm rot="16200000">
            <a:off x="-395570" y="4432295"/>
            <a:ext cx="1485900" cy="43815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Subtraction</a:t>
            </a:r>
          </a:p>
        </p:txBody>
      </p:sp>
    </p:spTree>
    <p:extLst>
      <p:ext uri="{BB962C8B-B14F-4D97-AF65-F5344CB8AC3E}">
        <p14:creationId xmlns:p14="http://schemas.microsoft.com/office/powerpoint/2010/main" val="218805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6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Autumn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Traditional</a:t>
            </a:r>
            <a:endParaRPr lang="en-US" b="1" dirty="0"/>
          </a:p>
          <a:p>
            <a:pPr lvl="1" indent="-342900">
              <a:defRPr/>
            </a:pPr>
            <a:r>
              <a:rPr lang="en-US" dirty="0"/>
              <a:t>Work right to left (start in ones column)</a:t>
            </a: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/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/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667000"/>
            <a:ext cx="6985000" cy="245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24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28600" y="248055"/>
            <a:ext cx="8686800" cy="73152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Lydia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Partial Sums</a:t>
            </a:r>
          </a:p>
          <a:p>
            <a:pPr lvl="1" indent="-342900">
              <a:defRPr/>
            </a:pPr>
            <a:r>
              <a:rPr lang="en-US" dirty="0"/>
              <a:t>Work left to right</a:t>
            </a: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/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2438400"/>
            <a:ext cx="6724535" cy="307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88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Victoria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Opposite Change</a:t>
            </a:r>
          </a:p>
          <a:p>
            <a:pPr lvl="1" indent="-342900">
              <a:defRPr/>
            </a:pPr>
            <a:r>
              <a:rPr lang="en-US" dirty="0"/>
              <a:t>Round one number to nearest ten</a:t>
            </a:r>
          </a:p>
          <a:p>
            <a:pPr lvl="1" indent="-342900">
              <a:defRPr/>
            </a:pPr>
            <a:r>
              <a:rPr lang="en-US" dirty="0"/>
              <a:t>Amount added is subtracted from other number</a:t>
            </a: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/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933" y="3124200"/>
            <a:ext cx="9144000" cy="239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6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28600" y="228600"/>
            <a:ext cx="8686800" cy="73152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Carol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Column Addition </a:t>
            </a:r>
          </a:p>
          <a:p>
            <a:pPr lvl="1" indent="-342900">
              <a:defRPr/>
            </a:pPr>
            <a:r>
              <a:rPr lang="en-US" dirty="0"/>
              <a:t>Work left to right</a:t>
            </a:r>
          </a:p>
          <a:p>
            <a:pPr marL="521970" lvl="1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en-US" b="1" dirty="0"/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sp>
        <p:nvSpPr>
          <p:cNvPr id="2" name="AutoShape 2" descr="data:image/jpeg;base64,/9j/4AAQSkZJRgABAQAAAQABAAD/2wCEAAkGBhQSERIUEhQUFRUUFxQXFRUYFBUVGBUYGBUVFBUUFhgXHCYeGBojGRQVHy8gJCcpLCwsFR4xNTAqNSYrLCkBCQoKDgwOGg8PGi8eHBwsKSkqLCksLCwpLCwpLCwtKiksKSwsLCwsKSkpKSksLCwpLCwpKSksKSwpLCksLCwsLP/AABEIAOQAlwMBIgACEQEDEQH/xAAbAAABBQEBAAAAAAAAAAAAAAAFAAIDBAYBB//EAEEQAAEDAgQDBgMGBAQFBQAAAAEAAhEDBAUSITFBUXEGEyJhgZEyobEUIzNCUtEHcsHwFmKC4RVDksLxF1Njg7L/xAAZAQACAwEAAAAAAAAAAAAAAAAAAQIDBAX/xAApEQACAgEEAQIFBQAAAAAAAAAAAQIRAxIhMTJRIkEEE0JhkRQzcYHh/9oADAMBAAIRAxEAPwA/21/BH8wXlnaYaDqvUu25+5b/ADBeW9pxoOv7rJk7o2YujBuEHx6clevBA13QzDHw8Ixc0eJ1EKy2jHl7FKhWM6K6ySDqhHeEFELCrMpvZMMXdGktzoEPxAaPV5j9AqN+fC9Y0dP3A+EfGUYv37nyQjBx4nIpf/m6Kf1lc+jBBdxV+m5DaRRmzs3GDl05kaLQc6hzaM8VedTH5ToBqoa7QNvVQMfp4TvuEhNMndfPAgOMBVxU11SL8yjZJMKSsQUDvu1j8aM1FrqmlJY/FfjCy4+zOrLog3Qrh2SODACkq+Fj6BJVT5LI7I9S7dH7pn8w+q8w7T7DqvTe3jvuqf8AMF5j2l2b1WrJ3RmxdGBrP4giwvXZXA6BB6DoIV7OFfEx5exAHzp81fsm6quWtInjyVrD2yfRQnwPD3Qep7Knf7PVthgKnfnR6xo6TKGA0x4yTqNkUqWbqri1gJJgADUqDsb2fqXDy4eGm0+J8adG8yvQnWlKhTJHgB3d+d/kD+Xqr69VlUmtNGZw/sqy3bLoq1eOxYw/p8ymYg8NkE5ncQNgiguu90pjK0aCNhzjmeZQfEKQDSRAbrBmZ5kniB9VJsqSoA1a7nOgbcf6DzU9tdMpuhwkD4jE/wBhRU6wafn1Kr0qm5IniQeWmqaYNGsqVGuAgNIjQED5HgULuqABloI6/Tqq1C8AIEkCNNfhB8+W/sm0rtxc5h1c3UCdXDynj5IbYtKYRd+GZWMxA+NaQvOhGrT5RHMIBidGH+SqhGmzQ5XFLwEcNdE9Ako7J2/okqZcl8eD1Ht98FL+ZeZ9ozo3r+69J7fP8NL+ZeeYvad4WgcStGR1NGbDvAA02qWqYWht+yJIBL12r2Pn8yms0EijJhm5WkZ8PjVEsIMuKu/4QMfGrFLBu6OhmVCeWDTSDHhnGSbQ/im/ZTVdkaNXGOafGqN4Bb90DXc2STFJv6jxPTgqYqzZJ0aK1t2WtAMGzRJHFzj04koHWtXV3OqVnZabdwP/AMN5HzRZtEu0cfF8VR3Bs8FXuaHehoAOQSKTP1ni4jlPFaGZgRVxBzxkpNDWnwt/l46cuMneELxiuHnKNWNAbPF0bNHrJWjvLEj7tkAkfeVNg0fpaeaF3tvTa3JRGZwBBdEAc4/dIZlnUcxA8xMcuQUVw7K4jmdehnRHKeH9011R0SNuQJGnrxhBqtiRL6giZyt49SiwZXcPC1p4D5EwFK2magDwYqUzHqIhVMxJcTqSRp5DgrlrVyOJ4GA7zBiD1CbEFrW47xpzCHfmHM8+qZSwynWd95uJ159USpWIc3MPiA3GxHAofWltQ8DpI5+Y67+ire62JrZjG29Jk6geqSD3NgHVTvqSklHDqV2SlmUXVHpf8QD+D1WIru+8Z1W27fD8HqVhK5+9b1TzdgwdQfiGJVRVcGvIA2CfSuahYXGqZ5Kvfu+9cohstEIRcUZck5KTpk/26t+sovg1w9wOd0mUHpjTRGMGGhnmFVmhFRLPh8knOmw/gth3tXaRudY91sDZwe8eQA0acmxzPPyCF0HCjTZl4iTG5O0HkdVYfWkA1CDyZIj19VGCpFmRtsir3rQ2SCGawONT/MfInQdVZw+QO8ePvHiPKmzg1v8AfAqr3bS7PUMka67NHMD5BVa/aB7n93QAk/E4iQ0bCApcECe6z1DA0ZxcdB78l2iaY8FMF58tJ9eAXLmjULNXOfG+wA6DYKhSqVWSG5WDSYMuPUpDLt1aNZ46vjePgptHhZPIc/M6rF49XdJkgT+Rv/c7clHcQqPYCZJGu0fMkrJ17mSZEEa/3zQkMpMJBgjflwVyxGZzZ2MtPQjT6hRNpZnNI5/srWG0CHEfqbPqNPqpsiaDDnFlMtPDVv0LfdUbsz4hwn23V+0umuyg6ZhHrG/98lUuWFjj5EnrtP8AfmoDKltZ5qmbh+4XVbtqxZ8IBn5Li0Y4rSUZG9Rpu3x1o9SsHcfiNW47fnWj1WFunfeNWbL2NeDqCcQfFVyTR4fNMvNapC6+mQ1aYdUYcvZlqkcrZ5otg75DlnmkhsEo5gDvCVTn6lnw37htHVAA3iSA8jlIADfZRVL2NXRJ2+k+XIclYxHDHU3l7vheAW89AAR00QW4qZnHmYgc+XoqoqlRty+qVivcVJBAJg7n9R5dAnYI4tc07OcZJ5DkpRgzna8fopbewc17Z5mfTZFkdIaxDFDGRhJdoCeDZnj05JlDCSTJM8hxJ81Pa2MH1nqtBY2gCktwrSZq77GGpq8k8tZ+SzGJ9j3NJgGP71XsVNghR3Nk1wIIVmgr1HgdWz7l7S8RrE/X6otZ0dQ4QQ0yCPOZ+a0nbzswHUnOA1bqP/CxuBXeWQ4aEQQPnH1SaAuV2mIHAnL1B26GUm3feNaeOod6f2VHe1YETtqD5cEqLRm04lp99CosC3bDT2+iSfbOHi6pLTj6mbJ2Dfb934PUrBXL/G1bf+ILvwepWJfaPqOb3dN743ysc6PYLNkXqNeF+kG14zklOe6Wx5qX/gNxUq5WW9dx5Ck8/wBFuMN/hDcOpB9y9tBsTkAz1PUDwj3WiK2MU1c3R5+2200KOdlLN1RwYxpc5zgIG511+S0FX+EzyW9xctcHRpUYWEc/hJGy3mEdmLXDLeoWvLqjm5XVXHU8w0D4Rp1UZpSVFmJShK6AnaK5zZ3OPwQ0DkBp/RDMCwp1R+cjT8o5I7aWAvrd1Rp0fUGU82sECPKSUetsPbSYGjgqVF2a3JFClYABVqlpDgYRSrTJGiCXFYzpo4HUIY0rCraIlX7YaIFaY+wkNqeB22uiPUCnFCkXKbk4vUAeu5laU0RX1qHth2y8k7XYILer4NM+o8iJK9eqPXn38QSDkPGflx/vzUWWRRhqV1maBxE/7hEcNbJk8GifclBbX43ctVoLEABw46T7bKib0oIrUx1rseqSba7HqktmLojJl7M9ksrm3Jy5KZdG+UH0kosyqAIAAHIQPosjix7glzeM9PVMsO0D6wIGnInc+iqWZJ0zU/h9S1R4D19fOpmWOMcRwhV3462sw5TuCOHKFxlqXNA5jWeM+SEWGH5KtRmgA128plQlKSa8MlGEHF3yhZ6lOkx4y5nNEtI5cETxewbUsnE7mmXE+eWULu7qA1jxBDQAeB2V+tjbPs7m7w0g9IhEHG3bHOMqVIr9i6XdYdZtiPumEjzcMx+qIVnyhOCXs2lA8mAf9Phj5KybxTsioOy3SWF7V3dW2ue9YC5pEOB2d/ljh5Fbi3qJl5h7Kwh4BHmlRPjkxQ7T2lwzLU+7dsWVWxrwh230RLBLx1LwZi5nAHUt6Hki1PspQBByDTbTborDcIbnzJNP2BNcMstrgrpuFm8f7SMtokwCcoOsT/4UVLF6xAcwMe06jxEAjyI0T1C0h26uYBk6LzjthiWYk8Phb580bxHHqjpY6i5vmDmafULN22DPuKuYyQNtPC0f7qDYcIFWlvALyDGh6wP3V3CXkteTuSStJUuKVFrabwGs4uKo3NekWGoyIM+yrlFyW5CGSnwV8LpgteTO4XUT7N3OVjwwth0EZhsuLoY1UUjLLd2ejV7NtZzw7YRA9Jn5p1rg1KlqxuvMmShV7cEVXZdfCDvAT6N+8jy8jPyWfVG26NLjPSknsTWVMOuOOinx2llbnYPE9zKZPCHOAM/6ZQPAsTP2h06gTKN4te5qcM1dMj01lKGSLg2Ty45RmkQYrZtrDK7edCOEa7pmFYCKYcHGZQKhf1mPgiYHzPXotThuMhwh4yngeCrxSjKVstywyY4UnaMrZ1e7fc2//t1BUYP/AI6uo9nh4U7a54IX22u20LujXB8LgadX+R2x/wBLgD7ohZROvyTlzsGN7b8l+3vjsN+SvmqWsc48BMLO49Zu8FSicrmexHJw4hSYT2sp1B3VcZHxqDseEg8QmiTg5K0aSnUOh4FT3Ryt81n6Vz3T4aS5nLfplKKOxQVBABEcxEnyT1bFco0wR2j7OC4pgcvLQrL2PZi6oOAoVcrJGamRpE65QdtF6FTuJCpX2IU6ZbnMBxjzI4whuldjUb9twe/Ce88BJDPz7y//ACA8uaZeW/dsytJA3I59VoLyu0saRo0RAiNyNfZZ3tBcNDHOJgBVvaWlbmaUr5ML2kqSOeuxQ60OWkZ4q/d3dM6yPVA6t2AYDs0p6WLlGpwdpyAjTRJXcNdTFClknPHjnZJbUUGw7OMLqtZr9cpIHnqR+yuMpAGpyH7cFUwarle9ztiM0/VNOIAtqOBHicR6DRZYJKFM3ZLlk2+wzCbAl1Rw5wDxH+ys02OD3SRoNIEGXHXT0RTAKP3QJ/MSUzGLXJNRp4DQiQhYtMbQSzap0yCyYHOMgHX3A0Rh+FsI2grLWV/XY0ubSZVy8AXMcdeEyCVcHbjKwuq2tw2N8uR8fRSjo3ciE4zv0gD+JfZZzrYvZrlIPos/2Kx3PT7l/wCJT2n8zNh6jbovQLbtdaX0U6VTxuI+7eCx/MwDofReZ/xKwQ2d02tSlrahJBGkPG/yRKPgnGb+rk3rzIkaygd7hNOpoRtqAdIPNrhssphP8STThtZpI/U39v2Whq9sGOLQGOzO2lpAHXkq3saMc2n6WTWGE1Q7Su5rRzIfHkETrPDT+MTHOP6IXb2b3PzXNbuqcgMaBBeSJhp3d6LlP7MyvUZQFWpUkAurAhtMjctB1MoSsJ5G5bq2Hra5cRJOVu8kEk/ytGp6qxh1xRq1AHQQwmMwk+cx9E2hZeA5tc3MxJ/280PsLjuqwaJ1OsA+qqyTcWvBOEdcX5NdigoupFvgbOxgtE76HmsxQwGnXkOeY5Sj11TDmwD7iR6rMU6TqTi59N2WSC5pkT6Fa09TOXONIguv4S0nEltZwnhooqP8IqbR+KSeZhaO1xS3d+Yj1U/fUODz7qwqsEUexPdt0cDySRKoaZ2qn3STsATj93FQhmwYPnsgeF35LWscOJnWdyT+yJMvO9a4uGUkAnk0cEOs7Waxc2YG0cuMjqVgyeV7nYxKtpex6Vh9ZopsE8FF2guAKaCUrgkGB7GD7FD8UxuYYTqNIOm/VXTy1GmZsfw7c7X8ml7Oslk7qzi9AGmTHVDsCxDKwSCJV/EbkOpOIKnCSljK5xksv9mHubT7PVt7ltM/dvcTEa6EfQqxjWM0L6k+lUGpHhkQ5r/ykc/RHcNeHNyPgyNELs8LpC7q0XsBa4Ne2dCJ0kEbQVUt1s63LdS1PUuEeXt7Pj7dSpEeEEufPBrBmM+S3WA4Tk8bqTqlaqScuwpt/LJ4CI0Clx3B2tuKJHxvPdOPNjXZyfVrYW7tHNa1sxOUEx56lXfL1bSK3k0bx9wVcFpq0BUFMOoh9UgD4fCGN1PUrFWNz3l89wbJe4ZZGgE7lB+2PaGszEXN7xvd1HGIGobtBPFE8LuAe7qU2P8AC7TR2pHE+qqyvavBdhVO/K/09ItcO1LnvkjQRw5xyQvE6NKnVBA5a5uJ3XLS6fEcNddfkpbnD21fjn6KE96pCg9MvU/wH7JjKjAf7+SF4ngpeXU6bsoIDnD9R1E/RRWtHuxDS6Osq5RvfEyeeWfIj9wroy2VrczTju6exnf8EOHEehT/APCLhsXLYT0UUq6zPRj39mag2zLi1plJOwoxbsCq06OTu3uc/Wo4N3cenAKxgOHFjfGxzTtq0grVtu137WqFV2bHNtUZW4uTTdtIPLcIJeYZWrvkUzl8wB03XpIAduAeoTwxo2ASnBTHjzPHwZTDMBr5QG+HSJJ09kdZhbGNiqe8dGo+FvsFauLpzdQh7rkuMlGlJUJzlN2yJ9jT0yDIQdIJ9oPBRVMH72vSqipkfSkaNnO07tM8JT69VwggZhxHHqE1twHCWn9wVHSkS3e5cu8CZVqNfULjkBDWgw0SIJiN4Vs2dPiJ2HlpoNFQoYkTodx81MbhTuypxa2JhYUgZFOmDzyNn3hSd2OQVYVk4VUhUOdRBUTrdSsqKbROg4KLqSE4za5miCQQekggtI+fyR2syUKxSpA9QPnqoS2TJRuzz0YRct+G4qj/AFu/qu95fsOlxU9YP1C1EJjgFzVmn5Og8cX7GcHaHEm/82erWpI4+mkp/qJ+SPyYeDWMend6qPfjmE4VxzXRMdBFlxCc+5hCzdjmp6lZNEWid16CIVevOU5RJ4cJ8k1gjXgo7m+Dfi0bwdw9eSRNIbQusxjVrhu07j9+oUd0IOZu/H/N18/NPqOY8ano4HUeYKGHEwHFrnajUH9Q5hDJoIVajXMDm9f9lbticrZ3hZS0rPFWpTLXN8Rc0Oa4eE6y0RtujTcWa0AEOEaascPqELcJVQXlPYUIZjDOambjFP8AUFIraCwcpmVEH/4mw/mHuFz/AIq0H4h7oEo2GHFA8RLHmHuc0DUZTBJ5Ky7Emxof6rM3jar3l3dvAmAMp1ABg+W6i42D9PHIVYKGnxnq6VIPs52b7krOvzjdpHoU6lWMFV6IL6UJyl5Zqra1okE5W6JIBa3HgdrxCSvUY+F+Chyl5ZrB2Zs/0VR0qv8A3Xf8KWnB1dv/ANjv2V9Jqnf2Hql5BFz2Dtqm1zcNPMVBPzant7Gva2Kd3mI41KbSfUsI+iKRzSc1O14Fql5BB7LXcfiUHej2g+mqZX7LXRbE0hO/icR8wjGx006FObcvGzne8pVEkpzRiv8A09vWuGSpSDPzMJcR/p5I1YdmLikQfui4cS1pI6EiQtA3EH+R9E8YqeLR6FSWlcClkm+QTc4VcVHMe4U87CCHgwYBnKeY+iLsfX4hnuVI3FGncEfNSNvmHj8lLYrbbGtD+Ib7KTuhxA9gutuGnZw908OCdkSL7M39LfYLhtGH8rfYKdKUBZX+yN/SPYKN2Ht/SFbK5KYWVPsDeSjfhrDu1vsP2V8ppCdiBNTAKR/5bfaPokiT6gG5A9UkbAD10NTQU4OWctOyF1zZC5K4gBhYuTz0Uqic1AzuyY5JhlcIQB0NXQuZuS5mSA7lTS2Uh8yuhAHWCNiR6kKQV3DZ7vefqq53T3MUrYqLAvnjiD1aP6KQ4i7kOuqphOc5GpipEr7l5/NHTRREniXf9RSpuT3FFsdEIYOQ9lxSE8ZSSGOScUkkASMC44apJJkfcTTumPSSSJCCbK6kgCMHdNnVJJAHS9NaUkkAdapJSSQI4TqujZJJAzmaFwJJIA5Oq4kkg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data:image/jpeg;base64,/9j/4AAQSkZJRgABAQAAAQABAAD/2wCEAAkGBhQSERIUEhQUFRUUFxQXFRUYFBUVGBUYGBUVFBUUFhgXHCYeGBojGRQVHy8gJCcpLCwsFR4xNTAqNSYrLCkBCQoKDgwOGg8PGi8eHBwsKSkqLCksLCwpLCwpLCwtKiksKSwsLCwsKSkpKSksLCwpLCwpKSksKSwpLCksLCwsLP/AABEIAOQAlwMBIgACEQEDEQH/xAAbAAABBQEBAAAAAAAAAAAAAAAFAAIDBAYBB//EAEEQAAEDAgQDBgMGBAQFBQAAAAEAAhEDBAUSITFBUXEGEyJhgZEyobEUIzNCUtEHcsHwFmKC4RVDksLxF1Njg7L/xAAZAQACAwEAAAAAAAAAAAAAAAAAAQIDBAX/xAApEQACAgEEAQIFBQAAAAAAAAAAAQIRAxIhMTJRIkEEE0JhkRQzcYHh/9oADAMBAAIRAxEAPwA/21/BH8wXlnaYaDqvUu25+5b/ADBeW9pxoOv7rJk7o2YujBuEHx6clevBA13QzDHw8Ixc0eJ1EKy2jHl7FKhWM6K6ySDqhHeEFELCrMpvZMMXdGktzoEPxAaPV5j9AqN+fC9Y0dP3A+EfGUYv37nyQjBx4nIpf/m6Kf1lc+jBBdxV+m5DaRRmzs3GDl05kaLQc6hzaM8VedTH5ToBqoa7QNvVQMfp4TvuEhNMndfPAgOMBVxU11SL8yjZJMKSsQUDvu1j8aM1FrqmlJY/FfjCy4+zOrLog3Qrh2SODACkq+Fj6BJVT5LI7I9S7dH7pn8w+q8w7T7DqvTe3jvuqf8AMF5j2l2b1WrJ3RmxdGBrP4giwvXZXA6BB6DoIV7OFfEx5exAHzp81fsm6quWtInjyVrD2yfRQnwPD3Qep7Knf7PVthgKnfnR6xo6TKGA0x4yTqNkUqWbqri1gJJgADUqDsb2fqXDy4eGm0+J8adG8yvQnWlKhTJHgB3d+d/kD+Xqr69VlUmtNGZw/sqy3bLoq1eOxYw/p8ymYg8NkE5ncQNgiguu90pjK0aCNhzjmeZQfEKQDSRAbrBmZ5kniB9VJsqSoA1a7nOgbcf6DzU9tdMpuhwkD4jE/wBhRU6wafn1Kr0qm5IniQeWmqaYNGsqVGuAgNIjQED5HgULuqABloI6/Tqq1C8AIEkCNNfhB8+W/sm0rtxc5h1c3UCdXDynj5IbYtKYRd+GZWMxA+NaQvOhGrT5RHMIBidGH+SqhGmzQ5XFLwEcNdE9Ako7J2/okqZcl8eD1Ht98FL+ZeZ9ozo3r+69J7fP8NL+ZeeYvad4WgcStGR1NGbDvAA02qWqYWht+yJIBL12r2Pn8yms0EijJhm5WkZ8PjVEsIMuKu/4QMfGrFLBu6OhmVCeWDTSDHhnGSbQ/im/ZTVdkaNXGOafGqN4Bb90DXc2STFJv6jxPTgqYqzZJ0aK1t2WtAMGzRJHFzj04koHWtXV3OqVnZabdwP/AMN5HzRZtEu0cfF8VR3Bs8FXuaHehoAOQSKTP1ni4jlPFaGZgRVxBzxkpNDWnwt/l46cuMneELxiuHnKNWNAbPF0bNHrJWjvLEj7tkAkfeVNg0fpaeaF3tvTa3JRGZwBBdEAc4/dIZlnUcxA8xMcuQUVw7K4jmdehnRHKeH9011R0SNuQJGnrxhBqtiRL6giZyt49SiwZXcPC1p4D5EwFK2magDwYqUzHqIhVMxJcTqSRp5DgrlrVyOJ4GA7zBiD1CbEFrW47xpzCHfmHM8+qZSwynWd95uJ159USpWIc3MPiA3GxHAofWltQ8DpI5+Y67+ire62JrZjG29Jk6geqSD3NgHVTvqSklHDqV2SlmUXVHpf8QD+D1WIru+8Z1W27fD8HqVhK5+9b1TzdgwdQfiGJVRVcGvIA2CfSuahYXGqZ5Kvfu+9cohstEIRcUZck5KTpk/26t+sovg1w9wOd0mUHpjTRGMGGhnmFVmhFRLPh8knOmw/gth3tXaRudY91sDZwe8eQA0acmxzPPyCF0HCjTZl4iTG5O0HkdVYfWkA1CDyZIj19VGCpFmRtsir3rQ2SCGawONT/MfInQdVZw+QO8ePvHiPKmzg1v8AfAqr3bS7PUMka67NHMD5BVa/aB7n93QAk/E4iQ0bCApcECe6z1DA0ZxcdB78l2iaY8FMF58tJ9eAXLmjULNXOfG+wA6DYKhSqVWSG5WDSYMuPUpDLt1aNZ46vjePgptHhZPIc/M6rF49XdJkgT+Rv/c7clHcQqPYCZJGu0fMkrJ17mSZEEa/3zQkMpMJBgjflwVyxGZzZ2MtPQjT6hRNpZnNI5/srWG0CHEfqbPqNPqpsiaDDnFlMtPDVv0LfdUbsz4hwn23V+0umuyg6ZhHrG/98lUuWFjj5EnrtP8AfmoDKltZ5qmbh+4XVbtqxZ8IBn5Li0Y4rSUZG9Rpu3x1o9SsHcfiNW47fnWj1WFunfeNWbL2NeDqCcQfFVyTR4fNMvNapC6+mQ1aYdUYcvZlqkcrZ5otg75DlnmkhsEo5gDvCVTn6lnw37htHVAA3iSA8jlIADfZRVL2NXRJ2+k+XIclYxHDHU3l7vheAW89AAR00QW4qZnHmYgc+XoqoqlRty+qVivcVJBAJg7n9R5dAnYI4tc07OcZJ5DkpRgzna8fopbewc17Z5mfTZFkdIaxDFDGRhJdoCeDZnj05JlDCSTJM8hxJ81Pa2MH1nqtBY2gCktwrSZq77GGpq8k8tZ+SzGJ9j3NJgGP71XsVNghR3Nk1wIIVmgr1HgdWz7l7S8RrE/X6otZ0dQ4QQ0yCPOZ+a0nbzswHUnOA1bqP/CxuBXeWQ4aEQQPnH1SaAuV2mIHAnL1B26GUm3feNaeOod6f2VHe1YETtqD5cEqLRm04lp99CosC3bDT2+iSfbOHi6pLTj6mbJ2Dfb934PUrBXL/G1bf+ILvwepWJfaPqOb3dN743ysc6PYLNkXqNeF+kG14zklOe6Wx5qX/gNxUq5WW9dx5Ck8/wBFuMN/hDcOpB9y9tBsTkAz1PUDwj3WiK2MU1c3R5+2200KOdlLN1RwYxpc5zgIG511+S0FX+EzyW9xctcHRpUYWEc/hJGy3mEdmLXDLeoWvLqjm5XVXHU8w0D4Rp1UZpSVFmJShK6AnaK5zZ3OPwQ0DkBp/RDMCwp1R+cjT8o5I7aWAvrd1Rp0fUGU82sECPKSUetsPbSYGjgqVF2a3JFClYABVqlpDgYRSrTJGiCXFYzpo4HUIY0rCraIlX7YaIFaY+wkNqeB22uiPUCnFCkXKbk4vUAeu5laU0RX1qHth2y8k7XYILer4NM+o8iJK9eqPXn38QSDkPGflx/vzUWWRRhqV1maBxE/7hEcNbJk8GifclBbX43ctVoLEABw46T7bKib0oIrUx1rseqSba7HqktmLojJl7M9ksrm3Jy5KZdG+UH0kosyqAIAAHIQPosjix7glzeM9PVMsO0D6wIGnInc+iqWZJ0zU/h9S1R4D19fOpmWOMcRwhV3462sw5TuCOHKFxlqXNA5jWeM+SEWGH5KtRmgA128plQlKSa8MlGEHF3yhZ6lOkx4y5nNEtI5cETxewbUsnE7mmXE+eWULu7qA1jxBDQAeB2V+tjbPs7m7w0g9IhEHG3bHOMqVIr9i6XdYdZtiPumEjzcMx+qIVnyhOCXs2lA8mAf9Phj5KybxTsioOy3SWF7V3dW2ue9YC5pEOB2d/ljh5Fbi3qJl5h7Kwh4BHmlRPjkxQ7T2lwzLU+7dsWVWxrwh230RLBLx1LwZi5nAHUt6Hki1PspQBByDTbTborDcIbnzJNP2BNcMstrgrpuFm8f7SMtokwCcoOsT/4UVLF6xAcwMe06jxEAjyI0T1C0h26uYBk6LzjthiWYk8Phb580bxHHqjpY6i5vmDmafULN22DPuKuYyQNtPC0f7qDYcIFWlvALyDGh6wP3V3CXkteTuSStJUuKVFrabwGs4uKo3NekWGoyIM+yrlFyW5CGSnwV8LpgteTO4XUT7N3OVjwwth0EZhsuLoY1UUjLLd2ejV7NtZzw7YRA9Jn5p1rg1KlqxuvMmShV7cEVXZdfCDvAT6N+8jy8jPyWfVG26NLjPSknsTWVMOuOOinx2llbnYPE9zKZPCHOAM/6ZQPAsTP2h06gTKN4te5qcM1dMj01lKGSLg2Ty45RmkQYrZtrDK7edCOEa7pmFYCKYcHGZQKhf1mPgiYHzPXotThuMhwh4yngeCrxSjKVstywyY4UnaMrZ1e7fc2//t1BUYP/AI6uo9nh4U7a54IX22u20LujXB8LgadX+R2x/wBLgD7ohZROvyTlzsGN7b8l+3vjsN+SvmqWsc48BMLO49Zu8FSicrmexHJw4hSYT2sp1B3VcZHxqDseEg8QmiTg5K0aSnUOh4FT3Ryt81n6Vz3T4aS5nLfplKKOxQVBABEcxEnyT1bFco0wR2j7OC4pgcvLQrL2PZi6oOAoVcrJGamRpE65QdtF6FTuJCpX2IU6ZbnMBxjzI4whuldjUb9twe/Ce88BJDPz7y//ACA8uaZeW/dsytJA3I59VoLyu0saRo0RAiNyNfZZ3tBcNDHOJgBVvaWlbmaUr5ML2kqSOeuxQ60OWkZ4q/d3dM6yPVA6t2AYDs0p6WLlGpwdpyAjTRJXcNdTFClknPHjnZJbUUGw7OMLqtZr9cpIHnqR+yuMpAGpyH7cFUwarle9ztiM0/VNOIAtqOBHicR6DRZYJKFM3ZLlk2+wzCbAl1Rw5wDxH+ys02OD3SRoNIEGXHXT0RTAKP3QJ/MSUzGLXJNRp4DQiQhYtMbQSzap0yCyYHOMgHX3A0Rh+FsI2grLWV/XY0ubSZVy8AXMcdeEyCVcHbjKwuq2tw2N8uR8fRSjo3ciE4zv0gD+JfZZzrYvZrlIPos/2Kx3PT7l/wCJT2n8zNh6jbovQLbtdaX0U6VTxuI+7eCx/MwDofReZ/xKwQ2d02tSlrahJBGkPG/yRKPgnGb+rk3rzIkaygd7hNOpoRtqAdIPNrhssphP8STThtZpI/U39v2Whq9sGOLQGOzO2lpAHXkq3saMc2n6WTWGE1Q7Su5rRzIfHkETrPDT+MTHOP6IXb2b3PzXNbuqcgMaBBeSJhp3d6LlP7MyvUZQFWpUkAurAhtMjctB1MoSsJ5G5bq2Hra5cRJOVu8kEk/ytGp6qxh1xRq1AHQQwmMwk+cx9E2hZeA5tc3MxJ/280PsLjuqwaJ1OsA+qqyTcWvBOEdcX5NdigoupFvgbOxgtE76HmsxQwGnXkOeY5Sj11TDmwD7iR6rMU6TqTi59N2WSC5pkT6Fa09TOXONIguv4S0nEltZwnhooqP8IqbR+KSeZhaO1xS3d+Yj1U/fUODz7qwqsEUexPdt0cDySRKoaZ2qn3STsATj93FQhmwYPnsgeF35LWscOJnWdyT+yJMvO9a4uGUkAnk0cEOs7Waxc2YG0cuMjqVgyeV7nYxKtpex6Vh9ZopsE8FF2guAKaCUrgkGB7GD7FD8UxuYYTqNIOm/VXTy1GmZsfw7c7X8ml7Oslk7qzi9AGmTHVDsCxDKwSCJV/EbkOpOIKnCSljK5xksv9mHubT7PVt7ltM/dvcTEa6EfQqxjWM0L6k+lUGpHhkQ5r/ykc/RHcNeHNyPgyNELs8LpC7q0XsBa4Ne2dCJ0kEbQVUt1s63LdS1PUuEeXt7Pj7dSpEeEEufPBrBmM+S3WA4Tk8bqTqlaqScuwpt/LJ4CI0Clx3B2tuKJHxvPdOPNjXZyfVrYW7tHNa1sxOUEx56lXfL1bSK3k0bx9wVcFpq0BUFMOoh9UgD4fCGN1PUrFWNz3l89wbJe4ZZGgE7lB+2PaGszEXN7xvd1HGIGobtBPFE8LuAe7qU2P8AC7TR2pHE+qqyvavBdhVO/K/09ItcO1LnvkjQRw5xyQvE6NKnVBA5a5uJ3XLS6fEcNddfkpbnD21fjn6KE96pCg9MvU/wH7JjKjAf7+SF4ngpeXU6bsoIDnD9R1E/RRWtHuxDS6Osq5RvfEyeeWfIj9wroy2VrczTju6exnf8EOHEehT/APCLhsXLYT0UUq6zPRj39mag2zLi1plJOwoxbsCq06OTu3uc/Wo4N3cenAKxgOHFjfGxzTtq0grVtu137WqFV2bHNtUZW4uTTdtIPLcIJeYZWrvkUzl8wB03XpIAduAeoTwxo2ASnBTHjzPHwZTDMBr5QG+HSJJ09kdZhbGNiqe8dGo+FvsFauLpzdQh7rkuMlGlJUJzlN2yJ9jT0yDIQdIJ9oPBRVMH72vSqipkfSkaNnO07tM8JT69VwggZhxHHqE1twHCWn9wVHSkS3e5cu8CZVqNfULjkBDWgw0SIJiN4Vs2dPiJ2HlpoNFQoYkTodx81MbhTuypxa2JhYUgZFOmDzyNn3hSd2OQVYVk4VUhUOdRBUTrdSsqKbROg4KLqSE4za5miCQQekggtI+fyR2syUKxSpA9QPnqoS2TJRuzz0YRct+G4qj/AFu/qu95fsOlxU9YP1C1EJjgFzVmn5Og8cX7GcHaHEm/82erWpI4+mkp/qJ+SPyYeDWMend6qPfjmE4VxzXRMdBFlxCc+5hCzdjmp6lZNEWid16CIVevOU5RJ4cJ8k1gjXgo7m+Dfi0bwdw9eSRNIbQusxjVrhu07j9+oUd0IOZu/H/N18/NPqOY8ano4HUeYKGHEwHFrnajUH9Q5hDJoIVajXMDm9f9lbticrZ3hZS0rPFWpTLXN8Rc0Oa4eE6y0RtujTcWa0AEOEaascPqELcJVQXlPYUIZjDOambjFP8AUFIraCwcpmVEH/4mw/mHuFz/AIq0H4h7oEo2GHFA8RLHmHuc0DUZTBJ5Ky7Emxof6rM3jar3l3dvAmAMp1ABg+W6i42D9PHIVYKGnxnq6VIPs52b7krOvzjdpHoU6lWMFV6IL6UJyl5Zqra1okE5W6JIBa3HgdrxCSvUY+F+Chyl5ZrB2Zs/0VR0qv8A3Xf8KWnB1dv/ANjv2V9Jqnf2Hql5BFz2Dtqm1zcNPMVBPzant7Gva2Kd3mI41KbSfUsI+iKRzSc1O14Fql5BB7LXcfiUHej2g+mqZX7LXRbE0hO/icR8wjGx006FObcvGzne8pVEkpzRiv8A09vWuGSpSDPzMJcR/p5I1YdmLikQfui4cS1pI6EiQtA3EH+R9E8YqeLR6FSWlcClkm+QTc4VcVHMe4U87CCHgwYBnKeY+iLsfX4hnuVI3FGncEfNSNvmHj8lLYrbbGtD+Ib7KTuhxA9gutuGnZw908OCdkSL7M39LfYLhtGH8rfYKdKUBZX+yN/SPYKN2Ht/SFbK5KYWVPsDeSjfhrDu1vsP2V8ppCdiBNTAKR/5bfaPokiT6gG5A9UkbAD10NTQU4OWctOyF1zZC5K4gBhYuTz0Uqic1AzuyY5JhlcIQB0NXQuZuS5mSA7lTS2Uh8yuhAHWCNiR6kKQV3DZ7vefqq53T3MUrYqLAvnjiD1aP6KQ4i7kOuqphOc5GpipEr7l5/NHTRREniXf9RSpuT3FFsdEIYOQ9lxSE8ZSSGOScUkkASMC44apJJkfcTTumPSSSJCCbK6kgCMHdNnVJJAHS9NaUkkAdapJSSQI4TqujZJJAzmaFwJJIA5Oq4kkgD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jpeg;base64,/9j/4AAQSkZJRgABAQAAAQABAAD/2wCEAAkGBhQSERIUEhQUFRUUFxQXFRUYFBUVGBUYGBUVFBUUFhgXHCYeGBojGRQVHy8gJCcpLCwsFR4xNTAqNSYrLCkBCQoKDgwOGg8PGi8eHBwsKSkqLCksLCwpLCwpLCwtKiksKSwsLCwsKSkpKSksLCwpLCwpKSksKSwpLCksLCwsLP/AABEIAOQAlwMBIgACEQEDEQH/xAAbAAABBQEBAAAAAAAAAAAAAAAFAAIDBAYBB//EAEEQAAEDAgQDBgMGBAQFBQAAAAEAAhEDBAUSITFBUXEGEyJhgZEyobEUIzNCUtEHcsHwFmKC4RVDksLxF1Njg7L/xAAZAQACAwEAAAAAAAAAAAAAAAAAAQIDBAX/xAApEQACAgEEAQIFBQAAAAAAAAAAAQIRAxIhMTJRIkEEE0JhkRQzcYHh/9oADAMBAAIRAxEAPwA/21/BH8wXlnaYaDqvUu25+5b/ADBeW9pxoOv7rJk7o2YujBuEHx6clevBA13QzDHw8Ixc0eJ1EKy2jHl7FKhWM6K6ySDqhHeEFELCrMpvZMMXdGktzoEPxAaPV5j9AqN+fC9Y0dP3A+EfGUYv37nyQjBx4nIpf/m6Kf1lc+jBBdxV+m5DaRRmzs3GDl05kaLQc6hzaM8VedTH5ToBqoa7QNvVQMfp4TvuEhNMndfPAgOMBVxU11SL8yjZJMKSsQUDvu1j8aM1FrqmlJY/FfjCy4+zOrLog3Qrh2SODACkq+Fj6BJVT5LI7I9S7dH7pn8w+q8w7T7DqvTe3jvuqf8AMF5j2l2b1WrJ3RmxdGBrP4giwvXZXA6BB6DoIV7OFfEx5exAHzp81fsm6quWtInjyVrD2yfRQnwPD3Qep7Knf7PVthgKnfnR6xo6TKGA0x4yTqNkUqWbqri1gJJgADUqDsb2fqXDy4eGm0+J8adG8yvQnWlKhTJHgB3d+d/kD+Xqr69VlUmtNGZw/sqy3bLoq1eOxYw/p8ymYg8NkE5ncQNgiguu90pjK0aCNhzjmeZQfEKQDSRAbrBmZ5kniB9VJsqSoA1a7nOgbcf6DzU9tdMpuhwkD4jE/wBhRU6wafn1Kr0qm5IniQeWmqaYNGsqVGuAgNIjQED5HgULuqABloI6/Tqq1C8AIEkCNNfhB8+W/sm0rtxc5h1c3UCdXDynj5IbYtKYRd+GZWMxA+NaQvOhGrT5RHMIBidGH+SqhGmzQ5XFLwEcNdE9Ako7J2/okqZcl8eD1Ht98FL+ZeZ9ozo3r+69J7fP8NL+ZeeYvad4WgcStGR1NGbDvAA02qWqYWht+yJIBL12r2Pn8yms0EijJhm5WkZ8PjVEsIMuKu/4QMfGrFLBu6OhmVCeWDTSDHhnGSbQ/im/ZTVdkaNXGOafGqN4Bb90DXc2STFJv6jxPTgqYqzZJ0aK1t2WtAMGzRJHFzj04koHWtXV3OqVnZabdwP/AMN5HzRZtEu0cfF8VR3Bs8FXuaHehoAOQSKTP1ni4jlPFaGZgRVxBzxkpNDWnwt/l46cuMneELxiuHnKNWNAbPF0bNHrJWjvLEj7tkAkfeVNg0fpaeaF3tvTa3JRGZwBBdEAc4/dIZlnUcxA8xMcuQUVw7K4jmdehnRHKeH9011R0SNuQJGnrxhBqtiRL6giZyt49SiwZXcPC1p4D5EwFK2magDwYqUzHqIhVMxJcTqSRp5DgrlrVyOJ4GA7zBiD1CbEFrW47xpzCHfmHM8+qZSwynWd95uJ159USpWIc3MPiA3GxHAofWltQ8DpI5+Y67+ire62JrZjG29Jk6geqSD3NgHVTvqSklHDqV2SlmUXVHpf8QD+D1WIru+8Z1W27fD8HqVhK5+9b1TzdgwdQfiGJVRVcGvIA2CfSuahYXGqZ5Kvfu+9cohstEIRcUZck5KTpk/26t+sovg1w9wOd0mUHpjTRGMGGhnmFVmhFRLPh8knOmw/gth3tXaRudY91sDZwe8eQA0acmxzPPyCF0HCjTZl4iTG5O0HkdVYfWkA1CDyZIj19VGCpFmRtsir3rQ2SCGawONT/MfInQdVZw+QO8ePvHiPKmzg1v8AfAqr3bS7PUMka67NHMD5BVa/aB7n93QAk/E4iQ0bCApcECe6z1DA0ZxcdB78l2iaY8FMF58tJ9eAXLmjULNXOfG+wA6DYKhSqVWSG5WDSYMuPUpDLt1aNZ46vjePgptHhZPIc/M6rF49XdJkgT+Rv/c7clHcQqPYCZJGu0fMkrJ17mSZEEa/3zQkMpMJBgjflwVyxGZzZ2MtPQjT6hRNpZnNI5/srWG0CHEfqbPqNPqpsiaDDnFlMtPDVv0LfdUbsz4hwn23V+0umuyg6ZhHrG/98lUuWFjj5EnrtP8AfmoDKltZ5qmbh+4XVbtqxZ8IBn5Li0Y4rSUZG9Rpu3x1o9SsHcfiNW47fnWj1WFunfeNWbL2NeDqCcQfFVyTR4fNMvNapC6+mQ1aYdUYcvZlqkcrZ5otg75DlnmkhsEo5gDvCVTn6lnw37htHVAA3iSA8jlIADfZRVL2NXRJ2+k+XIclYxHDHU3l7vheAW89AAR00QW4qZnHmYgc+XoqoqlRty+qVivcVJBAJg7n9R5dAnYI4tc07OcZJ5DkpRgzna8fopbewc17Z5mfTZFkdIaxDFDGRhJdoCeDZnj05JlDCSTJM8hxJ81Pa2MH1nqtBY2gCktwrSZq77GGpq8k8tZ+SzGJ9j3NJgGP71XsVNghR3Nk1wIIVmgr1HgdWz7l7S8RrE/X6otZ0dQ4QQ0yCPOZ+a0nbzswHUnOA1bqP/CxuBXeWQ4aEQQPnH1SaAuV2mIHAnL1B26GUm3feNaeOod6f2VHe1YETtqD5cEqLRm04lp99CosC3bDT2+iSfbOHi6pLTj6mbJ2Dfb934PUrBXL/G1bf+ILvwepWJfaPqOb3dN743ysc6PYLNkXqNeF+kG14zklOe6Wx5qX/gNxUq5WW9dx5Ck8/wBFuMN/hDcOpB9y9tBsTkAz1PUDwj3WiK2MU1c3R5+2200KOdlLN1RwYxpc5zgIG511+S0FX+EzyW9xctcHRpUYWEc/hJGy3mEdmLXDLeoWvLqjm5XVXHU8w0D4Rp1UZpSVFmJShK6AnaK5zZ3OPwQ0DkBp/RDMCwp1R+cjT8o5I7aWAvrd1Rp0fUGU82sECPKSUetsPbSYGjgqVF2a3JFClYABVqlpDgYRSrTJGiCXFYzpo4HUIY0rCraIlX7YaIFaY+wkNqeB22uiPUCnFCkXKbk4vUAeu5laU0RX1qHth2y8k7XYILer4NM+o8iJK9eqPXn38QSDkPGflx/vzUWWRRhqV1maBxE/7hEcNbJk8GifclBbX43ctVoLEABw46T7bKib0oIrUx1rseqSba7HqktmLojJl7M9ksrm3Jy5KZdG+UH0kosyqAIAAHIQPosjix7glzeM9PVMsO0D6wIGnInc+iqWZJ0zU/h9S1R4D19fOpmWOMcRwhV3462sw5TuCOHKFxlqXNA5jWeM+SEWGH5KtRmgA128plQlKSa8MlGEHF3yhZ6lOkx4y5nNEtI5cETxewbUsnE7mmXE+eWULu7qA1jxBDQAeB2V+tjbPs7m7w0g9IhEHG3bHOMqVIr9i6XdYdZtiPumEjzcMx+qIVnyhOCXs2lA8mAf9Phj5KybxTsioOy3SWF7V3dW2ue9YC5pEOB2d/ljh5Fbi3qJl5h7Kwh4BHmlRPjkxQ7T2lwzLU+7dsWVWxrwh230RLBLx1LwZi5nAHUt6Hki1PspQBByDTbTborDcIbnzJNP2BNcMstrgrpuFm8f7SMtokwCcoOsT/4UVLF6xAcwMe06jxEAjyI0T1C0h26uYBk6LzjthiWYk8Phb580bxHHqjpY6i5vmDmafULN22DPuKuYyQNtPC0f7qDYcIFWlvALyDGh6wP3V3CXkteTuSStJUuKVFrabwGs4uKo3NekWGoyIM+yrlFyW5CGSnwV8LpgteTO4XUT7N3OVjwwth0EZhsuLoY1UUjLLd2ejV7NtZzw7YRA9Jn5p1rg1KlqxuvMmShV7cEVXZdfCDvAT6N+8jy8jPyWfVG26NLjPSknsTWVMOuOOinx2llbnYPE9zKZPCHOAM/6ZQPAsTP2h06gTKN4te5qcM1dMj01lKGSLg2Ty45RmkQYrZtrDK7edCOEa7pmFYCKYcHGZQKhf1mPgiYHzPXotThuMhwh4yngeCrxSjKVstywyY4UnaMrZ1e7fc2//t1BUYP/AI6uo9nh4U7a54IX22u20LujXB8LgadX+R2x/wBLgD7ohZROvyTlzsGN7b8l+3vjsN+SvmqWsc48BMLO49Zu8FSicrmexHJw4hSYT2sp1B3VcZHxqDseEg8QmiTg5K0aSnUOh4FT3Ryt81n6Vz3T4aS5nLfplKKOxQVBABEcxEnyT1bFco0wR2j7OC4pgcvLQrL2PZi6oOAoVcrJGamRpE65QdtF6FTuJCpX2IU6ZbnMBxjzI4whuldjUb9twe/Ce88BJDPz7y//ACA8uaZeW/dsytJA3I59VoLyu0saRo0RAiNyNfZZ3tBcNDHOJgBVvaWlbmaUr5ML2kqSOeuxQ60OWkZ4q/d3dM6yPVA6t2AYDs0p6WLlGpwdpyAjTRJXcNdTFClknPHjnZJbUUGw7OMLqtZr9cpIHnqR+yuMpAGpyH7cFUwarle9ztiM0/VNOIAtqOBHicR6DRZYJKFM3ZLlk2+wzCbAl1Rw5wDxH+ys02OD3SRoNIEGXHXT0RTAKP3QJ/MSUzGLXJNRp4DQiQhYtMbQSzap0yCyYHOMgHX3A0Rh+FsI2grLWV/XY0ubSZVy8AXMcdeEyCVcHbjKwuq2tw2N8uR8fRSjo3ciE4zv0gD+JfZZzrYvZrlIPos/2Kx3PT7l/wCJT2n8zNh6jbovQLbtdaX0U6VTxuI+7eCx/MwDofReZ/xKwQ2d02tSlrahJBGkPG/yRKPgnGb+rk3rzIkaygd7hNOpoRtqAdIPNrhssphP8STThtZpI/U39v2Whq9sGOLQGOzO2lpAHXkq3saMc2n6WTWGE1Q7Su5rRzIfHkETrPDT+MTHOP6IXb2b3PzXNbuqcgMaBBeSJhp3d6LlP7MyvUZQFWpUkAurAhtMjctB1MoSsJ5G5bq2Hra5cRJOVu8kEk/ytGp6qxh1xRq1AHQQwmMwk+cx9E2hZeA5tc3MxJ/280PsLjuqwaJ1OsA+qqyTcWvBOEdcX5NdigoupFvgbOxgtE76HmsxQwGnXkOeY5Sj11TDmwD7iR6rMU6TqTi59N2WSC5pkT6Fa09TOXONIguv4S0nEltZwnhooqP8IqbR+KSeZhaO1xS3d+Yj1U/fUODz7qwqsEUexPdt0cDySRKoaZ2qn3STsATj93FQhmwYPnsgeF35LWscOJnWdyT+yJMvO9a4uGUkAnk0cEOs7Waxc2YG0cuMjqVgyeV7nYxKtpex6Vh9ZopsE8FF2guAKaCUrgkGB7GD7FD8UxuYYTqNIOm/VXTy1GmZsfw7c7X8ml7Oslk7qzi9AGmTHVDsCxDKwSCJV/EbkOpOIKnCSljK5xksv9mHubT7PVt7ltM/dvcTEa6EfQqxjWM0L6k+lUGpHhkQ5r/ykc/RHcNeHNyPgyNELs8LpC7q0XsBa4Ne2dCJ0kEbQVUt1s63LdS1PUuEeXt7Pj7dSpEeEEufPBrBmM+S3WA4Tk8bqTqlaqScuwpt/LJ4CI0Clx3B2tuKJHxvPdOPNjXZyfVrYW7tHNa1sxOUEx56lXfL1bSK3k0bx9wVcFpq0BUFMOoh9UgD4fCGN1PUrFWNz3l89wbJe4ZZGgE7lB+2PaGszEXN7xvd1HGIGobtBPFE8LuAe7qU2P8AC7TR2pHE+qqyvavBdhVO/K/09ItcO1LnvkjQRw5xyQvE6NKnVBA5a5uJ3XLS6fEcNddfkpbnD21fjn6KE96pCg9MvU/wH7JjKjAf7+SF4ngpeXU6bsoIDnD9R1E/RRWtHuxDS6Osq5RvfEyeeWfIj9wroy2VrczTju6exnf8EOHEehT/APCLhsXLYT0UUq6zPRj39mag2zLi1plJOwoxbsCq06OTu3uc/Wo4N3cenAKxgOHFjfGxzTtq0grVtu137WqFV2bHNtUZW4uTTdtIPLcIJeYZWrvkUzl8wB03XpIAduAeoTwxo2ASnBTHjzPHwZTDMBr5QG+HSJJ09kdZhbGNiqe8dGo+FvsFauLpzdQh7rkuMlGlJUJzlN2yJ9jT0yDIQdIJ9oPBRVMH72vSqipkfSkaNnO07tM8JT69VwggZhxHHqE1twHCWn9wVHSkS3e5cu8CZVqNfULjkBDWgw0SIJiN4Vs2dPiJ2HlpoNFQoYkTodx81MbhTuypxa2JhYUgZFOmDzyNn3hSd2OQVYVk4VUhUOdRBUTrdSsqKbROg4KLqSE4za5miCQQekggtI+fyR2syUKxSpA9QPnqoS2TJRuzz0YRct+G4qj/AFu/qu95fsOlxU9YP1C1EJjgFzVmn5Og8cX7GcHaHEm/82erWpI4+mkp/qJ+SPyYeDWMend6qPfjmE4VxzXRMdBFlxCc+5hCzdjmp6lZNEWid16CIVevOU5RJ4cJ8k1gjXgo7m+Dfi0bwdw9eSRNIbQusxjVrhu07j9+oUd0IOZu/H/N18/NPqOY8ano4HUeYKGHEwHFrnajUH9Q5hDJoIVajXMDm9f9lbticrZ3hZS0rPFWpTLXN8Rc0Oa4eE6y0RtujTcWa0AEOEaascPqELcJVQXlPYUIZjDOambjFP8AUFIraCwcpmVEH/4mw/mHuFz/AIq0H4h7oEo2GHFA8RLHmHuc0DUZTBJ5Ky7Emxof6rM3jar3l3dvAmAMp1ABg+W6i42D9PHIVYKGnxnq6VIPs52b7krOvzjdpHoU6lWMFV6IL6UJyl5Zqra1okE5W6JIBa3HgdrxCSvUY+F+Chyl5ZrB2Zs/0VR0qv8A3Xf8KWnB1dv/ANjv2V9Jqnf2Hql5BFz2Dtqm1zcNPMVBPzant7Gva2Kd3mI41KbSfUsI+iKRzSc1O14Fql5BB7LXcfiUHej2g+mqZX7LXRbE0hO/icR8wjGx006FObcvGzne8pVEkpzRiv8A09vWuGSpSDPzMJcR/p5I1YdmLikQfui4cS1pI6EiQtA3EH+R9E8YqeLR6FSWlcClkm+QTc4VcVHMe4U87CCHgwYBnKeY+iLsfX4hnuVI3FGncEfNSNvmHj8lLYrbbGtD+Ib7KTuhxA9gutuGnZw908OCdkSL7M39LfYLhtGH8rfYKdKUBZX+yN/SPYKN2Ht/SFbK5KYWVPsDeSjfhrDu1vsP2V8ppCdiBNTAKR/5bfaPokiT6gG5A9UkbAD10NTQU4OWctOyF1zZC5K4gBhYuTz0Uqic1AzuyY5JhlcIQB0NXQuZuS5mSA7lTS2Uh8yuhAHWCNiR6kKQV3DZ7vefqq53T3MUrYqLAvnjiD1aP6KQ4i7kOuqphOc5GpipEr7l5/NHTRREniXf9RSpuT3FFsdEIYOQ9lxSE8ZSSGOScUkkASMC44apJJkfcTTumPSSSJCCbK6kgCMHdNnVJJAHS9NaUkkAdapJSSQI4TqujZJJAzmaFwJJIA5Oq4kkgD/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2895600"/>
            <a:ext cx="6705600" cy="294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59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711ED1-7EA1-8949-9F92-18DC7AA44AA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8215" y="0"/>
            <a:ext cx="52275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7531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Julie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Traditional Method</a:t>
            </a:r>
          </a:p>
          <a:p>
            <a:pPr lvl="1" indent="-342900">
              <a:defRPr/>
            </a:pPr>
            <a:r>
              <a:rPr lang="en-US" dirty="0"/>
              <a:t>Work right to left (start in ones column)</a:t>
            </a: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/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590800"/>
            <a:ext cx="6448106" cy="261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81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28600" y="228600"/>
            <a:ext cx="8686800" cy="73152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Janie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Partial Differences</a:t>
            </a:r>
          </a:p>
          <a:p>
            <a:pPr lvl="1" indent="-342900">
              <a:defRPr/>
            </a:pPr>
            <a:r>
              <a:rPr lang="en-US" dirty="0"/>
              <a:t>Work left to right</a:t>
            </a:r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590800"/>
            <a:ext cx="6631995" cy="318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12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Eric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Same Change</a:t>
            </a:r>
          </a:p>
          <a:p>
            <a:pPr lvl="1" indent="-342900">
              <a:defRPr/>
            </a:pPr>
            <a:r>
              <a:rPr lang="en-US" dirty="0"/>
              <a:t>Change subtrahend to end in 0</a:t>
            </a:r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7" y="3048000"/>
            <a:ext cx="9144000" cy="242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30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Beth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Add-Up</a:t>
            </a: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AE6679-C7FF-5C4A-8DC3-E126040038F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99" y="2307896"/>
            <a:ext cx="8542409" cy="249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56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Descriptors of mathematics difficulty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Mathematics difficulty/disability</a:t>
            </a:r>
          </a:p>
          <a:p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28600" y="184371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Mathematics learning difficulty/disability</a:t>
            </a:r>
          </a:p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ABFFDCC-2E28-0142-BD71-1B8C41AF7A00}"/>
              </a:ext>
            </a:extLst>
          </p:cNvPr>
          <p:cNvSpPr txBox="1">
            <a:spLocks/>
          </p:cNvSpPr>
          <p:nvPr/>
        </p:nvSpPr>
        <p:spPr>
          <a:xfrm>
            <a:off x="228600" y="2554971"/>
            <a:ext cx="8839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>
                <a:solidFill>
                  <a:srgbClr val="33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Specific learning disability with IEP goals in mathematics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806E4AD-787D-404C-8B2B-950CA4515AED}"/>
              </a:ext>
            </a:extLst>
          </p:cNvPr>
          <p:cNvSpPr txBox="1">
            <a:spLocks/>
          </p:cNvSpPr>
          <p:nvPr/>
        </p:nvSpPr>
        <p:spPr>
          <a:xfrm>
            <a:off x="228600" y="3247327"/>
            <a:ext cx="8839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>
                <a:solidFill>
                  <a:srgbClr val="FF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Dyscalculia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36846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32838A-575C-AF46-89FD-2A1FCFA7478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6262" y="0"/>
            <a:ext cx="51914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11360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200" dirty="0"/>
              <a:t>Multiplication Facts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600" dirty="0"/>
              <a:t>100 multiplication basic facts </a:t>
            </a:r>
          </a:p>
          <a:p>
            <a:pPr lvl="1" eaLnBrk="1" hangingPunct="1"/>
            <a:r>
              <a:rPr lang="en-US" b="0" dirty="0"/>
              <a:t>Multiplication of single-digit factors results in a single- or double-digit product </a:t>
            </a:r>
          </a:p>
          <a:p>
            <a:pPr eaLnBrk="1" hangingPunct="1">
              <a:buFontTx/>
              <a:buNone/>
            </a:pPr>
            <a:r>
              <a:rPr lang="en-US" dirty="0"/>
              <a:t>		2  		</a:t>
            </a:r>
            <a:r>
              <a:rPr lang="en-US" b="1" dirty="0">
                <a:solidFill>
                  <a:srgbClr val="EB641B"/>
                </a:solidFill>
              </a:rPr>
              <a:t>(</a:t>
            </a:r>
            <a:r>
              <a:rPr lang="en-US" b="1" u="sng" dirty="0">
                <a:solidFill>
                  <a:srgbClr val="EB641B"/>
                </a:solidFill>
              </a:rPr>
              <a:t>factor</a:t>
            </a:r>
            <a:r>
              <a:rPr lang="en-US" b="1" dirty="0">
                <a:solidFill>
                  <a:srgbClr val="EB641B"/>
                </a:solidFill>
              </a:rPr>
              <a:t>)</a:t>
            </a:r>
          </a:p>
          <a:p>
            <a:pPr eaLnBrk="1" hangingPunct="1">
              <a:buFontTx/>
              <a:buNone/>
            </a:pPr>
            <a:r>
              <a:rPr lang="en-US" dirty="0"/>
              <a:t>	</a:t>
            </a:r>
            <a:r>
              <a:rPr lang="en-US" u="sng" dirty="0">
                <a:latin typeface="Times New Roman" pitchFamily="18" charset="0"/>
                <a:cs typeface="Times New Roman" pitchFamily="18" charset="0"/>
              </a:rPr>
              <a:t>×</a:t>
            </a:r>
            <a:r>
              <a:rPr lang="en-US" u="sng" dirty="0"/>
              <a:t>	3</a:t>
            </a:r>
            <a:r>
              <a:rPr lang="en-US" dirty="0"/>
              <a:t>		</a:t>
            </a:r>
            <a:r>
              <a:rPr lang="en-US" b="1" dirty="0">
                <a:solidFill>
                  <a:srgbClr val="EB641B"/>
                </a:solidFill>
              </a:rPr>
              <a:t>(factor)</a:t>
            </a:r>
            <a:endParaRPr lang="en-US" b="1" u="sng" dirty="0">
              <a:solidFill>
                <a:srgbClr val="EB641B"/>
              </a:solidFill>
            </a:endParaRPr>
          </a:p>
          <a:p>
            <a:pPr eaLnBrk="1" hangingPunct="1">
              <a:buFontTx/>
              <a:buNone/>
            </a:pPr>
            <a:r>
              <a:rPr lang="en-US" dirty="0"/>
              <a:t>		6		</a:t>
            </a:r>
            <a:r>
              <a:rPr lang="en-US" b="1" dirty="0">
                <a:solidFill>
                  <a:srgbClr val="EB641B"/>
                </a:solidFill>
              </a:rPr>
              <a:t>(</a:t>
            </a:r>
            <a:r>
              <a:rPr lang="en-US" b="1" u="sng" dirty="0">
                <a:solidFill>
                  <a:srgbClr val="EB641B"/>
                </a:solidFill>
              </a:rPr>
              <a:t>product</a:t>
            </a:r>
            <a:r>
              <a:rPr lang="en-US" b="1" dirty="0">
                <a:solidFill>
                  <a:srgbClr val="EB641B"/>
                </a:solidFill>
              </a:rPr>
              <a:t>)</a:t>
            </a:r>
          </a:p>
          <a:p>
            <a:pPr eaLnBrk="1" hangingPunct="1">
              <a:buFontTx/>
              <a:buNone/>
            </a:pPr>
            <a:endParaRPr lang="en-US" sz="2000" u="sng" dirty="0"/>
          </a:p>
          <a:p>
            <a:pPr lvl="1" eaLnBrk="1" hangingPunct="1">
              <a:buFontTx/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8533546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6"/>
                </a:solidFill>
              </a:rPr>
              <a:t>Multiplication: Equal Groups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06552A3-9C98-F847-B451-8A47AA9D0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887" y="860407"/>
            <a:ext cx="8686800" cy="4839538"/>
          </a:xfrm>
        </p:spPr>
        <p:txBody>
          <a:bodyPr/>
          <a:lstStyle/>
          <a:p>
            <a:r>
              <a:rPr lang="en-US" dirty="0"/>
              <a:t>Show the groups, show the amount for each group, count product</a:t>
            </a: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487" y="4477025"/>
            <a:ext cx="1099113" cy="546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7687" y="4096025"/>
            <a:ext cx="1099113" cy="5461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0687" y="4477025"/>
            <a:ext cx="1099113" cy="5461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087" y="2191025"/>
            <a:ext cx="558800" cy="425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487" y="2114825"/>
            <a:ext cx="1752600" cy="1752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087" y="2114825"/>
            <a:ext cx="1752600" cy="1752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6487" y="2114825"/>
            <a:ext cx="1752600" cy="1752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8887" y="2572025"/>
            <a:ext cx="558800" cy="4254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1287" y="2953025"/>
            <a:ext cx="558800" cy="4254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2487" y="2572025"/>
            <a:ext cx="558800" cy="4254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4887" y="2953025"/>
            <a:ext cx="558800" cy="42545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6087" y="2572025"/>
            <a:ext cx="558800" cy="4254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8487" y="2953025"/>
            <a:ext cx="558800" cy="4254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487" y="4172225"/>
            <a:ext cx="1099113" cy="5461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3287" y="4019825"/>
            <a:ext cx="1099113" cy="5461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287" y="4400825"/>
            <a:ext cx="1099113" cy="54610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842817" y="5315225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× 2 = 6</a:t>
            </a:r>
          </a:p>
        </p:txBody>
      </p:sp>
    </p:spTree>
    <p:extLst>
      <p:ext uri="{BB962C8B-B14F-4D97-AF65-F5344CB8AC3E}">
        <p14:creationId xmlns:p14="http://schemas.microsoft.com/office/powerpoint/2010/main" val="376470442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6"/>
                </a:solidFill>
              </a:rPr>
              <a:t>Multiplication: Array/Area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095A03-C365-FD48-886B-E37081083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51514"/>
            <a:ext cx="8686800" cy="4839538"/>
          </a:xfrm>
        </p:spPr>
        <p:txBody>
          <a:bodyPr/>
          <a:lstStyle/>
          <a:p>
            <a:r>
              <a:rPr lang="en-US" dirty="0"/>
              <a:t>Make the array, count product</a:t>
            </a:r>
          </a:p>
          <a:p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249271" y="3545541"/>
            <a:ext cx="381000" cy="3810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630271" y="3545541"/>
            <a:ext cx="381000" cy="3810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249271" y="4078941"/>
            <a:ext cx="381000" cy="3810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630271" y="4078941"/>
            <a:ext cx="381000" cy="3810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249271" y="4612341"/>
            <a:ext cx="381000" cy="3810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630271" y="4612341"/>
            <a:ext cx="381000" cy="3810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A2D8A0B-8AAA-2246-95D9-E58E8AE53021}"/>
              </a:ext>
            </a:extLst>
          </p:cNvPr>
          <p:cNvSpPr txBox="1"/>
          <p:nvPr/>
        </p:nvSpPr>
        <p:spPr>
          <a:xfrm>
            <a:off x="2857201" y="5145741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× 2 = 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0C8639-1812-B946-89C2-1179EEBA2E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3140" y="1805641"/>
            <a:ext cx="1501435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44122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6"/>
                </a:solidFill>
              </a:rPr>
              <a:t>Multiplication: Comparison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C929F47-A23A-774C-A08F-FA8081095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00066"/>
            <a:ext cx="8686800" cy="4839538"/>
          </a:xfrm>
        </p:spPr>
        <p:txBody>
          <a:bodyPr/>
          <a:lstStyle/>
          <a:p>
            <a:r>
              <a:rPr lang="en-US" dirty="0"/>
              <a:t>Show a set, then multiply the set</a:t>
            </a:r>
          </a:p>
          <a:p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2695836" y="4787153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× 2 = 6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2C8DEA9-54C9-E547-9B5D-863F45021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506" y="2205283"/>
            <a:ext cx="5834311" cy="139887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BB49162D-F6E9-1143-8FE4-3616FDEDD487}"/>
              </a:ext>
            </a:extLst>
          </p:cNvPr>
          <p:cNvSpPr/>
          <p:nvPr/>
        </p:nvSpPr>
        <p:spPr>
          <a:xfrm>
            <a:off x="2089773" y="2064631"/>
            <a:ext cx="2765941" cy="428978"/>
          </a:xfrm>
          <a:custGeom>
            <a:avLst/>
            <a:gdLst>
              <a:gd name="connsiteX0" fmla="*/ 0 w 2765941"/>
              <a:gd name="connsiteY0" fmla="*/ 428978 h 428978"/>
              <a:gd name="connsiteX1" fmla="*/ 22577 w 2765941"/>
              <a:gd name="connsiteY1" fmla="*/ 316089 h 428978"/>
              <a:gd name="connsiteX2" fmla="*/ 56444 w 2765941"/>
              <a:gd name="connsiteY2" fmla="*/ 282222 h 428978"/>
              <a:gd name="connsiteX3" fmla="*/ 79022 w 2765941"/>
              <a:gd name="connsiteY3" fmla="*/ 248355 h 428978"/>
              <a:gd name="connsiteX4" fmla="*/ 112889 w 2765941"/>
              <a:gd name="connsiteY4" fmla="*/ 225778 h 428978"/>
              <a:gd name="connsiteX5" fmla="*/ 180622 w 2765941"/>
              <a:gd name="connsiteY5" fmla="*/ 180622 h 428978"/>
              <a:gd name="connsiteX6" fmla="*/ 248355 w 2765941"/>
              <a:gd name="connsiteY6" fmla="*/ 124178 h 428978"/>
              <a:gd name="connsiteX7" fmla="*/ 316089 w 2765941"/>
              <a:gd name="connsiteY7" fmla="*/ 101600 h 428978"/>
              <a:gd name="connsiteX8" fmla="*/ 383822 w 2765941"/>
              <a:gd name="connsiteY8" fmla="*/ 79022 h 428978"/>
              <a:gd name="connsiteX9" fmla="*/ 428977 w 2765941"/>
              <a:gd name="connsiteY9" fmla="*/ 67733 h 428978"/>
              <a:gd name="connsiteX10" fmla="*/ 541866 w 2765941"/>
              <a:gd name="connsiteY10" fmla="*/ 56444 h 428978"/>
              <a:gd name="connsiteX11" fmla="*/ 790222 w 2765941"/>
              <a:gd name="connsiteY11" fmla="*/ 45155 h 428978"/>
              <a:gd name="connsiteX12" fmla="*/ 1016000 w 2765941"/>
              <a:gd name="connsiteY12" fmla="*/ 56444 h 428978"/>
              <a:gd name="connsiteX13" fmla="*/ 1140177 w 2765941"/>
              <a:gd name="connsiteY13" fmla="*/ 79022 h 428978"/>
              <a:gd name="connsiteX14" fmla="*/ 1207911 w 2765941"/>
              <a:gd name="connsiteY14" fmla="*/ 101600 h 428978"/>
              <a:gd name="connsiteX15" fmla="*/ 1241777 w 2765941"/>
              <a:gd name="connsiteY15" fmla="*/ 112889 h 428978"/>
              <a:gd name="connsiteX16" fmla="*/ 1275644 w 2765941"/>
              <a:gd name="connsiteY16" fmla="*/ 135466 h 428978"/>
              <a:gd name="connsiteX17" fmla="*/ 1320800 w 2765941"/>
              <a:gd name="connsiteY17" fmla="*/ 191911 h 428978"/>
              <a:gd name="connsiteX18" fmla="*/ 1332089 w 2765941"/>
              <a:gd name="connsiteY18" fmla="*/ 225778 h 428978"/>
              <a:gd name="connsiteX19" fmla="*/ 1365955 w 2765941"/>
              <a:gd name="connsiteY19" fmla="*/ 293511 h 428978"/>
              <a:gd name="connsiteX20" fmla="*/ 1377244 w 2765941"/>
              <a:gd name="connsiteY20" fmla="*/ 406400 h 428978"/>
              <a:gd name="connsiteX21" fmla="*/ 1388533 w 2765941"/>
              <a:gd name="connsiteY21" fmla="*/ 316089 h 428978"/>
              <a:gd name="connsiteX22" fmla="*/ 1399822 w 2765941"/>
              <a:gd name="connsiteY22" fmla="*/ 270933 h 428978"/>
              <a:gd name="connsiteX23" fmla="*/ 1467555 w 2765941"/>
              <a:gd name="connsiteY23" fmla="*/ 169333 h 428978"/>
              <a:gd name="connsiteX24" fmla="*/ 1490133 w 2765941"/>
              <a:gd name="connsiteY24" fmla="*/ 135466 h 428978"/>
              <a:gd name="connsiteX25" fmla="*/ 1557866 w 2765941"/>
              <a:gd name="connsiteY25" fmla="*/ 90311 h 428978"/>
              <a:gd name="connsiteX26" fmla="*/ 1693333 w 2765941"/>
              <a:gd name="connsiteY26" fmla="*/ 45155 h 428978"/>
              <a:gd name="connsiteX27" fmla="*/ 1761066 w 2765941"/>
              <a:gd name="connsiteY27" fmla="*/ 22578 h 428978"/>
              <a:gd name="connsiteX28" fmla="*/ 1919111 w 2765941"/>
              <a:gd name="connsiteY28" fmla="*/ 0 h 428978"/>
              <a:gd name="connsiteX29" fmla="*/ 2201333 w 2765941"/>
              <a:gd name="connsiteY29" fmla="*/ 11289 h 428978"/>
              <a:gd name="connsiteX30" fmla="*/ 2269066 w 2765941"/>
              <a:gd name="connsiteY30" fmla="*/ 22578 h 428978"/>
              <a:gd name="connsiteX31" fmla="*/ 2427111 w 2765941"/>
              <a:gd name="connsiteY31" fmla="*/ 67733 h 428978"/>
              <a:gd name="connsiteX32" fmla="*/ 2460977 w 2765941"/>
              <a:gd name="connsiteY32" fmla="*/ 79022 h 428978"/>
              <a:gd name="connsiteX33" fmla="*/ 2494844 w 2765941"/>
              <a:gd name="connsiteY33" fmla="*/ 90311 h 428978"/>
              <a:gd name="connsiteX34" fmla="*/ 2562577 w 2765941"/>
              <a:gd name="connsiteY34" fmla="*/ 135466 h 428978"/>
              <a:gd name="connsiteX35" fmla="*/ 2630311 w 2765941"/>
              <a:gd name="connsiteY35" fmla="*/ 191911 h 428978"/>
              <a:gd name="connsiteX36" fmla="*/ 2686755 w 2765941"/>
              <a:gd name="connsiteY36" fmla="*/ 248355 h 428978"/>
              <a:gd name="connsiteX37" fmla="*/ 2743200 w 2765941"/>
              <a:gd name="connsiteY37" fmla="*/ 304800 h 428978"/>
              <a:gd name="connsiteX38" fmla="*/ 2765777 w 2765941"/>
              <a:gd name="connsiteY38" fmla="*/ 406400 h 42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765941" h="428978">
                <a:moveTo>
                  <a:pt x="0" y="428978"/>
                </a:moveTo>
                <a:cubicBezTo>
                  <a:pt x="955" y="422292"/>
                  <a:pt x="8249" y="337581"/>
                  <a:pt x="22577" y="316089"/>
                </a:cubicBezTo>
                <a:cubicBezTo>
                  <a:pt x="31433" y="302805"/>
                  <a:pt x="46223" y="294487"/>
                  <a:pt x="56444" y="282222"/>
                </a:cubicBezTo>
                <a:cubicBezTo>
                  <a:pt x="65130" y="271799"/>
                  <a:pt x="69428" y="257949"/>
                  <a:pt x="79022" y="248355"/>
                </a:cubicBezTo>
                <a:cubicBezTo>
                  <a:pt x="88616" y="238761"/>
                  <a:pt x="102466" y="234464"/>
                  <a:pt x="112889" y="225778"/>
                </a:cubicBezTo>
                <a:cubicBezTo>
                  <a:pt x="169265" y="178798"/>
                  <a:pt x="121103" y="200462"/>
                  <a:pt x="180622" y="180622"/>
                </a:cubicBezTo>
                <a:cubicBezTo>
                  <a:pt x="201890" y="159354"/>
                  <a:pt x="220065" y="136751"/>
                  <a:pt x="248355" y="124178"/>
                </a:cubicBezTo>
                <a:cubicBezTo>
                  <a:pt x="270103" y="114512"/>
                  <a:pt x="293511" y="109126"/>
                  <a:pt x="316089" y="101600"/>
                </a:cubicBezTo>
                <a:lnTo>
                  <a:pt x="383822" y="79022"/>
                </a:lnTo>
                <a:cubicBezTo>
                  <a:pt x="398874" y="75259"/>
                  <a:pt x="413618" y="69927"/>
                  <a:pt x="428977" y="67733"/>
                </a:cubicBezTo>
                <a:cubicBezTo>
                  <a:pt x="466414" y="62385"/>
                  <a:pt x="504122" y="58803"/>
                  <a:pt x="541866" y="56444"/>
                </a:cubicBezTo>
                <a:cubicBezTo>
                  <a:pt x="624575" y="51275"/>
                  <a:pt x="707437" y="48918"/>
                  <a:pt x="790222" y="45155"/>
                </a:cubicBezTo>
                <a:cubicBezTo>
                  <a:pt x="865481" y="48918"/>
                  <a:pt x="940853" y="50877"/>
                  <a:pt x="1016000" y="56444"/>
                </a:cubicBezTo>
                <a:cubicBezTo>
                  <a:pt x="1054712" y="59312"/>
                  <a:pt x="1101668" y="67469"/>
                  <a:pt x="1140177" y="79022"/>
                </a:cubicBezTo>
                <a:cubicBezTo>
                  <a:pt x="1162973" y="85861"/>
                  <a:pt x="1185333" y="94074"/>
                  <a:pt x="1207911" y="101600"/>
                </a:cubicBezTo>
                <a:cubicBezTo>
                  <a:pt x="1219200" y="105363"/>
                  <a:pt x="1231876" y="106289"/>
                  <a:pt x="1241777" y="112889"/>
                </a:cubicBezTo>
                <a:lnTo>
                  <a:pt x="1275644" y="135466"/>
                </a:lnTo>
                <a:cubicBezTo>
                  <a:pt x="1304019" y="220592"/>
                  <a:pt x="1262443" y="118964"/>
                  <a:pt x="1320800" y="191911"/>
                </a:cubicBezTo>
                <a:cubicBezTo>
                  <a:pt x="1328234" y="201203"/>
                  <a:pt x="1326767" y="215135"/>
                  <a:pt x="1332089" y="225778"/>
                </a:cubicBezTo>
                <a:cubicBezTo>
                  <a:pt x="1375856" y="313314"/>
                  <a:pt x="1337579" y="208384"/>
                  <a:pt x="1365955" y="293511"/>
                </a:cubicBezTo>
                <a:cubicBezTo>
                  <a:pt x="1369718" y="331141"/>
                  <a:pt x="1350503" y="379659"/>
                  <a:pt x="1377244" y="406400"/>
                </a:cubicBezTo>
                <a:cubicBezTo>
                  <a:pt x="1398696" y="427852"/>
                  <a:pt x="1383545" y="346014"/>
                  <a:pt x="1388533" y="316089"/>
                </a:cubicBezTo>
                <a:cubicBezTo>
                  <a:pt x="1391084" y="300785"/>
                  <a:pt x="1392883" y="284810"/>
                  <a:pt x="1399822" y="270933"/>
                </a:cubicBezTo>
                <a:cubicBezTo>
                  <a:pt x="1399823" y="270931"/>
                  <a:pt x="1456266" y="186267"/>
                  <a:pt x="1467555" y="169333"/>
                </a:cubicBezTo>
                <a:cubicBezTo>
                  <a:pt x="1475081" y="158044"/>
                  <a:pt x="1478844" y="142992"/>
                  <a:pt x="1490133" y="135466"/>
                </a:cubicBezTo>
                <a:cubicBezTo>
                  <a:pt x="1512711" y="120414"/>
                  <a:pt x="1532124" y="98892"/>
                  <a:pt x="1557866" y="90311"/>
                </a:cubicBezTo>
                <a:lnTo>
                  <a:pt x="1693333" y="45155"/>
                </a:lnTo>
                <a:lnTo>
                  <a:pt x="1761066" y="22578"/>
                </a:lnTo>
                <a:cubicBezTo>
                  <a:pt x="1850924" y="4606"/>
                  <a:pt x="1798441" y="13408"/>
                  <a:pt x="1919111" y="0"/>
                </a:cubicBezTo>
                <a:cubicBezTo>
                  <a:pt x="2013185" y="3763"/>
                  <a:pt x="2107379" y="5227"/>
                  <a:pt x="2201333" y="11289"/>
                </a:cubicBezTo>
                <a:cubicBezTo>
                  <a:pt x="2224175" y="12763"/>
                  <a:pt x="2246685" y="17782"/>
                  <a:pt x="2269066" y="22578"/>
                </a:cubicBezTo>
                <a:cubicBezTo>
                  <a:pt x="2348449" y="39588"/>
                  <a:pt x="2356029" y="44039"/>
                  <a:pt x="2427111" y="67733"/>
                </a:cubicBezTo>
                <a:lnTo>
                  <a:pt x="2460977" y="79022"/>
                </a:lnTo>
                <a:cubicBezTo>
                  <a:pt x="2472266" y="82785"/>
                  <a:pt x="2484943" y="83710"/>
                  <a:pt x="2494844" y="90311"/>
                </a:cubicBezTo>
                <a:cubicBezTo>
                  <a:pt x="2517422" y="105363"/>
                  <a:pt x="2543390" y="116279"/>
                  <a:pt x="2562577" y="135466"/>
                </a:cubicBezTo>
                <a:cubicBezTo>
                  <a:pt x="2606038" y="178927"/>
                  <a:pt x="2583160" y="160477"/>
                  <a:pt x="2630311" y="191911"/>
                </a:cubicBezTo>
                <a:cubicBezTo>
                  <a:pt x="2690520" y="282225"/>
                  <a:pt x="2611496" y="173096"/>
                  <a:pt x="2686755" y="248355"/>
                </a:cubicBezTo>
                <a:cubicBezTo>
                  <a:pt x="2762015" y="323615"/>
                  <a:pt x="2652888" y="244592"/>
                  <a:pt x="2743200" y="304800"/>
                </a:cubicBezTo>
                <a:cubicBezTo>
                  <a:pt x="2769347" y="383243"/>
                  <a:pt x="2765777" y="348734"/>
                  <a:pt x="2765777" y="406400"/>
                </a:cubicBezTo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37405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4A5825-A1DC-3C49-B474-5C209D87E11C}"/>
              </a:ext>
            </a:extLst>
          </p:cNvPr>
          <p:cNvSpPr txBox="1"/>
          <p:nvPr/>
        </p:nvSpPr>
        <p:spPr>
          <a:xfrm>
            <a:off x="533400" y="3048000"/>
            <a:ext cx="8479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is it important to understand multiplication in different ways?</a:t>
            </a:r>
          </a:p>
        </p:txBody>
      </p:sp>
    </p:spTree>
    <p:extLst>
      <p:ext uri="{BB962C8B-B14F-4D97-AF65-F5344CB8AC3E}">
        <p14:creationId xmlns:p14="http://schemas.microsoft.com/office/powerpoint/2010/main" val="391884562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2800" b="1" dirty="0">
                <a:solidFill>
                  <a:srgbClr val="00B050"/>
                </a:solidFill>
              </a:rPr>
              <a:t>Groups</a:t>
            </a:r>
            <a:r>
              <a:rPr lang="en-US" sz="2800" dirty="0"/>
              <a:t> multiplied by </a:t>
            </a:r>
            <a:r>
              <a:rPr lang="en-US" sz="2800" b="1" dirty="0">
                <a:solidFill>
                  <a:srgbClr val="FF6600"/>
                </a:solidFill>
              </a:rPr>
              <a:t>number in each group</a:t>
            </a:r>
            <a:r>
              <a:rPr lang="en-US" sz="2800" dirty="0"/>
              <a:t> for a </a:t>
            </a:r>
            <a:r>
              <a:rPr lang="en-US" sz="2800" b="1" dirty="0">
                <a:solidFill>
                  <a:srgbClr val="0070C0"/>
                </a:solidFill>
              </a:rPr>
              <a:t>product</a:t>
            </a:r>
            <a:r>
              <a:rPr lang="en-US" sz="2800" b="1" dirty="0"/>
              <a:t> </a:t>
            </a:r>
          </a:p>
          <a:p>
            <a:pPr lvl="1"/>
            <a:r>
              <a:rPr lang="en-US" sz="2800" dirty="0"/>
              <a:t>Carlos has </a:t>
            </a:r>
            <a:r>
              <a:rPr lang="en-US" sz="2800" b="1" dirty="0">
                <a:solidFill>
                  <a:srgbClr val="00B050"/>
                </a:solidFill>
              </a:rPr>
              <a:t>2</a:t>
            </a:r>
            <a:r>
              <a:rPr lang="en-US" sz="2800" dirty="0"/>
              <a:t> bags of apples. There are </a:t>
            </a:r>
            <a:r>
              <a:rPr lang="en-US" sz="2800" b="1" dirty="0">
                <a:solidFill>
                  <a:srgbClr val="EB641B"/>
                </a:solidFill>
              </a:rPr>
              <a:t>6</a:t>
            </a:r>
            <a:r>
              <a:rPr lang="en-US" sz="2800" dirty="0"/>
              <a:t> apples in each bag. How many apples does Carlos have altogether? </a:t>
            </a:r>
          </a:p>
          <a:p>
            <a:pPr lvl="2"/>
            <a:r>
              <a:rPr lang="en-US" sz="2800" b="1" dirty="0">
                <a:solidFill>
                  <a:srgbClr val="00B050"/>
                </a:solidFill>
              </a:rPr>
              <a:t>2</a:t>
            </a:r>
            <a:r>
              <a:rPr lang="en-US" sz="2800" dirty="0"/>
              <a:t> × </a:t>
            </a:r>
            <a:r>
              <a:rPr lang="en-US" sz="2800" b="1" dirty="0">
                <a:solidFill>
                  <a:srgbClr val="EB641B"/>
                </a:solidFill>
              </a:rPr>
              <a:t>6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0070C0"/>
                </a:solidFill>
              </a:rPr>
              <a:t>? </a:t>
            </a:r>
            <a:r>
              <a:rPr lang="en-US" sz="5100" b="1" dirty="0">
                <a:solidFill>
                  <a:srgbClr val="0070C0"/>
                </a:solidFill>
              </a:rPr>
              <a:t>		</a:t>
            </a:r>
          </a:p>
          <a:p>
            <a:pPr lvl="2"/>
            <a:endParaRPr lang="en-US" sz="2800" b="1" dirty="0">
              <a:solidFill>
                <a:srgbClr val="0070C0"/>
              </a:solidFill>
            </a:endParaRPr>
          </a:p>
          <a:p>
            <a:pPr lvl="2" eaLnBrk="1" hangingPunct="1"/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4863EE-06FF-5D4C-8195-184B65B3FF96}"/>
              </a:ext>
            </a:extLst>
          </p:cNvPr>
          <p:cNvSpPr/>
          <p:nvPr/>
        </p:nvSpPr>
        <p:spPr>
          <a:xfrm>
            <a:off x="228600" y="141984"/>
            <a:ext cx="2693894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203381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sz="2800" b="1" dirty="0">
                <a:solidFill>
                  <a:srgbClr val="00B050"/>
                </a:solidFill>
              </a:rPr>
              <a:t>Set</a:t>
            </a:r>
            <a:r>
              <a:rPr lang="en-US" sz="2800" dirty="0"/>
              <a:t> multiplied by a number of </a:t>
            </a:r>
            <a:r>
              <a:rPr lang="en-US" sz="2800" b="1" dirty="0">
                <a:solidFill>
                  <a:srgbClr val="EB641B"/>
                </a:solidFill>
              </a:rPr>
              <a:t>times</a:t>
            </a:r>
            <a:r>
              <a:rPr lang="en-US" sz="2800" dirty="0"/>
              <a:t> for a </a:t>
            </a:r>
            <a:r>
              <a:rPr lang="en-US" sz="2800" b="1" dirty="0">
                <a:solidFill>
                  <a:srgbClr val="0070C0"/>
                </a:solidFill>
              </a:rPr>
              <a:t>product</a:t>
            </a:r>
            <a:endParaRPr lang="en-US" sz="2800" dirty="0"/>
          </a:p>
          <a:p>
            <a:pPr lvl="1" eaLnBrk="1" hangingPunct="1"/>
            <a:r>
              <a:rPr lang="en-US" sz="2800" dirty="0"/>
              <a:t>Beth picked </a:t>
            </a:r>
            <a:r>
              <a:rPr lang="en-US" sz="2800" b="1" dirty="0">
                <a:solidFill>
                  <a:srgbClr val="00B050"/>
                </a:solidFill>
              </a:rPr>
              <a:t>6</a:t>
            </a:r>
            <a:r>
              <a:rPr lang="en-US" sz="2800" dirty="0"/>
              <a:t> apples. Amy picked </a:t>
            </a:r>
            <a:r>
              <a:rPr lang="en-US" sz="2800" b="1" dirty="0">
                <a:solidFill>
                  <a:srgbClr val="EB641B"/>
                </a:solidFill>
              </a:rPr>
              <a:t>2</a:t>
            </a:r>
            <a:r>
              <a:rPr lang="en-US" sz="2800" dirty="0"/>
              <a:t> times as many apples as Beth. How many apples did Amy pick?  </a:t>
            </a:r>
          </a:p>
          <a:p>
            <a:pPr lvl="2"/>
            <a:r>
              <a:rPr lang="en-US" sz="2800" b="1" dirty="0">
                <a:solidFill>
                  <a:srgbClr val="00B050"/>
                </a:solidFill>
              </a:rPr>
              <a:t>6</a:t>
            </a:r>
            <a:r>
              <a:rPr lang="en-US" sz="2800" dirty="0"/>
              <a:t> × </a:t>
            </a:r>
            <a:r>
              <a:rPr lang="en-US" sz="2800" b="1" dirty="0">
                <a:solidFill>
                  <a:srgbClr val="EB641B"/>
                </a:solidFill>
              </a:rPr>
              <a:t>2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0070C0"/>
                </a:solidFill>
              </a:rPr>
              <a:t>?	</a:t>
            </a:r>
            <a:r>
              <a:rPr lang="en-US" sz="2400" b="1" dirty="0">
                <a:solidFill>
                  <a:srgbClr val="0070C0"/>
                </a:solidFill>
              </a:rPr>
              <a:t>	</a:t>
            </a:r>
          </a:p>
          <a:p>
            <a:pPr marL="731520" lvl="2" indent="0">
              <a:buNone/>
            </a:pPr>
            <a:endParaRPr lang="en-US" sz="2400" b="1" dirty="0">
              <a:solidFill>
                <a:srgbClr val="0070C0"/>
              </a:solidFill>
            </a:endParaRPr>
          </a:p>
          <a:p>
            <a:pPr lvl="2" eaLnBrk="1" hangingPunct="1"/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E4207D-6FE2-2B42-8959-489FC554E64B}"/>
              </a:ext>
            </a:extLst>
          </p:cNvPr>
          <p:cNvSpPr/>
          <p:nvPr/>
        </p:nvSpPr>
        <p:spPr>
          <a:xfrm>
            <a:off x="228600" y="141984"/>
            <a:ext cx="2693894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64173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Equal Groups versus Comparison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3"/>
                </a:solidFill>
              </a:rPr>
              <a:t>6 </a:t>
            </a:r>
            <a:r>
              <a:rPr lang="en-US" sz="3600" dirty="0">
                <a:solidFill>
                  <a:schemeClr val="accent3"/>
                </a:solidFill>
              </a:rPr>
              <a:t>×</a:t>
            </a:r>
            <a:r>
              <a:rPr lang="en-US" sz="3600" b="0" dirty="0">
                <a:solidFill>
                  <a:schemeClr val="accent3"/>
                </a:solidFill>
              </a:rPr>
              <a:t> 3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4"/>
                </a:solidFill>
              </a:rPr>
              <a:t>4 </a:t>
            </a:r>
            <a:r>
              <a:rPr lang="en-US" sz="3600" dirty="0">
                <a:solidFill>
                  <a:schemeClr val="accent4"/>
                </a:solidFill>
              </a:rPr>
              <a:t>×</a:t>
            </a:r>
            <a:r>
              <a:rPr lang="en-US" sz="3600" b="0" dirty="0">
                <a:solidFill>
                  <a:schemeClr val="accent4"/>
                </a:solidFill>
              </a:rPr>
              <a:t> 5 = __</a:t>
            </a:r>
          </a:p>
          <a:p>
            <a:pPr lvl="1">
              <a:lnSpc>
                <a:spcPct val="90000"/>
              </a:lnSpc>
            </a:pP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20606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200" dirty="0"/>
              <a:t>Division Facts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300" dirty="0"/>
              <a:t>90 division basic facts</a:t>
            </a:r>
          </a:p>
          <a:p>
            <a:pPr lvl="1" eaLnBrk="1" hangingPunct="1"/>
            <a:r>
              <a:rPr lang="en-US" b="0" dirty="0"/>
              <a:t>Divisor and quotient are single-digit numbers and dividend is single- or double-digit number</a:t>
            </a:r>
          </a:p>
          <a:p>
            <a:pPr eaLnBrk="1" hangingPunct="1">
              <a:buFontTx/>
              <a:buNone/>
            </a:pPr>
            <a:r>
              <a:rPr lang="en-US" dirty="0"/>
              <a:t>	   8 	</a:t>
            </a:r>
            <a:r>
              <a:rPr lang="en-US" dirty="0">
                <a:cs typeface="Arial" charset="0"/>
              </a:rPr>
              <a:t>÷	4	=	2</a:t>
            </a:r>
            <a:r>
              <a:rPr lang="en-US" dirty="0"/>
              <a:t>	</a:t>
            </a:r>
          </a:p>
          <a:p>
            <a:pPr eaLnBrk="1" hangingPunct="1">
              <a:buFontTx/>
              <a:buNone/>
            </a:pPr>
            <a:r>
              <a:rPr lang="en-US" dirty="0"/>
              <a:t>	</a:t>
            </a:r>
            <a:r>
              <a:rPr lang="en-US" b="1" dirty="0">
                <a:solidFill>
                  <a:srgbClr val="EB641B"/>
                </a:solidFill>
              </a:rPr>
              <a:t>(</a:t>
            </a:r>
            <a:r>
              <a:rPr lang="en-US" b="1" u="sng" dirty="0">
                <a:solidFill>
                  <a:srgbClr val="EB641B"/>
                </a:solidFill>
              </a:rPr>
              <a:t>dividend</a:t>
            </a:r>
            <a:r>
              <a:rPr lang="en-US" b="1" dirty="0">
                <a:solidFill>
                  <a:srgbClr val="EB641B"/>
                </a:solidFill>
              </a:rPr>
              <a:t>)   </a:t>
            </a:r>
            <a:r>
              <a:rPr lang="en-US" dirty="0"/>
              <a:t> </a:t>
            </a:r>
            <a:r>
              <a:rPr lang="en-US" b="1" dirty="0">
                <a:solidFill>
                  <a:srgbClr val="EB641B"/>
                </a:solidFill>
              </a:rPr>
              <a:t>(</a:t>
            </a:r>
            <a:r>
              <a:rPr lang="en-US" b="1" u="sng" dirty="0">
                <a:solidFill>
                  <a:srgbClr val="EB641B"/>
                </a:solidFill>
              </a:rPr>
              <a:t>divisor</a:t>
            </a:r>
            <a:r>
              <a:rPr lang="en-US" b="1" dirty="0">
                <a:solidFill>
                  <a:srgbClr val="EB641B"/>
                </a:solidFill>
              </a:rPr>
              <a:t>)</a:t>
            </a:r>
            <a:r>
              <a:rPr lang="en-US" dirty="0"/>
              <a:t>	   </a:t>
            </a:r>
            <a:r>
              <a:rPr lang="en-US" b="1" dirty="0">
                <a:solidFill>
                  <a:srgbClr val="EB641B"/>
                </a:solidFill>
              </a:rPr>
              <a:t> (</a:t>
            </a:r>
            <a:r>
              <a:rPr lang="en-US" b="1" u="sng" dirty="0">
                <a:solidFill>
                  <a:srgbClr val="EB641B"/>
                </a:solidFill>
              </a:rPr>
              <a:t>quotient</a:t>
            </a:r>
            <a:r>
              <a:rPr lang="en-US" b="1" dirty="0">
                <a:solidFill>
                  <a:srgbClr val="EB641B"/>
                </a:solidFill>
              </a:rPr>
              <a:t>)</a:t>
            </a:r>
          </a:p>
          <a:p>
            <a:pPr eaLnBrk="1" hangingPunct="1">
              <a:buFontTx/>
              <a:buNone/>
            </a:pPr>
            <a:endParaRPr lang="en-US" sz="2000" u="sng" dirty="0"/>
          </a:p>
          <a:p>
            <a:pPr lvl="1" eaLnBrk="1" hangingPunct="1">
              <a:buFontTx/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30463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BCD4D4-C53C-D941-A23F-C86B13761C9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0424" y="0"/>
            <a:ext cx="52431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3410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6"/>
                </a:solidFill>
              </a:rPr>
              <a:t>Division: Equal Groups (Partitive Division)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762A89A-F522-8C4E-9A96-60C51A6D3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75790"/>
            <a:ext cx="8686800" cy="4839538"/>
          </a:xfrm>
        </p:spPr>
        <p:txBody>
          <a:bodyPr/>
          <a:lstStyle/>
          <a:p>
            <a:r>
              <a:rPr lang="en-US" dirty="0"/>
              <a:t>Show the dividend, divide equally among divisor, count quotient</a:t>
            </a:r>
          </a:p>
          <a:p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4253161"/>
            <a:ext cx="1099113" cy="5461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3872161"/>
            <a:ext cx="1099113" cy="5461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4405561"/>
            <a:ext cx="1099113" cy="5461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1984134"/>
            <a:ext cx="1752600" cy="17526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831734"/>
            <a:ext cx="1752600" cy="17526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2060334"/>
            <a:ext cx="1752600" cy="17526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050934"/>
            <a:ext cx="558800" cy="4254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0" y="2898534"/>
            <a:ext cx="558800" cy="42545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2060334"/>
            <a:ext cx="558800" cy="42545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872161"/>
            <a:ext cx="1099113" cy="5461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3795961"/>
            <a:ext cx="1099113" cy="5461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400" y="4329361"/>
            <a:ext cx="1099113" cy="5461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441334"/>
            <a:ext cx="558800" cy="42545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00" y="1967161"/>
            <a:ext cx="558800" cy="4254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288934"/>
            <a:ext cx="558800" cy="42545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885641" y="5315225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÷ 3 = 2</a:t>
            </a:r>
          </a:p>
        </p:txBody>
      </p:sp>
    </p:spTree>
    <p:extLst>
      <p:ext uri="{BB962C8B-B14F-4D97-AF65-F5344CB8AC3E}">
        <p14:creationId xmlns:p14="http://schemas.microsoft.com/office/powerpoint/2010/main" val="296492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59259E-6 L 0.31684 0.05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33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7037E-7 L 0.51424 -0.0356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12" y="-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11 0.00231 L 0.80313 -0.0865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51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96296E-6 L 0.2085 -0.0111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11 0.00231 L 0.44462 0.0578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17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81481E-6 L 0.59201 0.1222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1" y="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6"/>
                </a:solidFill>
              </a:rPr>
              <a:t>Division: Equal Groups (Measurement Division)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8C01B57-4A5E-E543-A590-8FAA56687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60407"/>
            <a:ext cx="8686800" cy="4839538"/>
          </a:xfrm>
        </p:spPr>
        <p:txBody>
          <a:bodyPr/>
          <a:lstStyle/>
          <a:p>
            <a:r>
              <a:rPr lang="en-US" dirty="0"/>
              <a:t>Show the dividend, make groups of the divisor, count groups</a:t>
            </a:r>
          </a:p>
          <a:p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4253161"/>
            <a:ext cx="1099113" cy="5461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872161"/>
            <a:ext cx="1099113" cy="5461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400" y="4329361"/>
            <a:ext cx="1099113" cy="5461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1814761"/>
            <a:ext cx="558800" cy="4254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119561"/>
            <a:ext cx="558800" cy="4254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2500561"/>
            <a:ext cx="558800" cy="4254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0" y="2576761"/>
            <a:ext cx="558800" cy="42545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662361"/>
            <a:ext cx="558800" cy="42545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00" y="2043361"/>
            <a:ext cx="558800" cy="42545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872161"/>
            <a:ext cx="1099113" cy="5461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3795961"/>
            <a:ext cx="1099113" cy="5461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400" y="4329361"/>
            <a:ext cx="1099113" cy="5461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85641" y="5315225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÷ 3 = 2</a:t>
            </a:r>
          </a:p>
        </p:txBody>
      </p:sp>
    </p:spTree>
    <p:extLst>
      <p:ext uri="{BB962C8B-B14F-4D97-AF65-F5344CB8AC3E}">
        <p14:creationId xmlns:p14="http://schemas.microsoft.com/office/powerpoint/2010/main" val="328795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5291E-6 -3.74364E-6 L 0.43356 -3.74364E-6 " pathEditMode="relative" ptsTypes="AA">
                                      <p:cBhvr>
                                        <p:cTn id="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4709E-6 -3.74364E-6 L 0.36686 -3.74364E-6 " pathEditMode="relative" ptsTypes="AA">
                                      <p:cBhvr>
                                        <p:cTn id="1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5291E-6 6.25636E-6 L 0.32517 6.25636E-6 " pathEditMode="relative" ptsTypes="AA">
                                      <p:cBhvr>
                                        <p:cTn id="1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4709E-6 -3.74364E-6 L 0.62533 -0.0111 " pathEditMode="relative" ptsTypes="AA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5291E-6 -3.74364E-6 L 0.55029 0.01111 " pathEditMode="relative" ptsTypes="AA">
                                      <p:cBhvr>
                                        <p:cTn id="2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13 0.00231 L 0.59476 -0.00879 " pathEditMode="relative" ptsTypes="AA">
                                      <p:cBhvr>
                                        <p:cTn id="2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4A5825-A1DC-3C49-B474-5C209D87E11C}"/>
              </a:ext>
            </a:extLst>
          </p:cNvPr>
          <p:cNvSpPr txBox="1"/>
          <p:nvPr/>
        </p:nvSpPr>
        <p:spPr>
          <a:xfrm>
            <a:off x="762000" y="3048000"/>
            <a:ext cx="7714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is it important to understand division in different ways?</a:t>
            </a:r>
          </a:p>
        </p:txBody>
      </p:sp>
    </p:spTree>
    <p:extLst>
      <p:ext uri="{BB962C8B-B14F-4D97-AF65-F5344CB8AC3E}">
        <p14:creationId xmlns:p14="http://schemas.microsoft.com/office/powerpoint/2010/main" val="171330272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sz="2800" b="1" dirty="0">
                <a:solidFill>
                  <a:srgbClr val="00B050"/>
                </a:solidFill>
              </a:rPr>
              <a:t>Groups</a:t>
            </a:r>
            <a:r>
              <a:rPr lang="en-US" sz="2800" dirty="0"/>
              <a:t> multiplied by </a:t>
            </a:r>
            <a:r>
              <a:rPr lang="en-US" sz="2800" b="1" dirty="0">
                <a:solidFill>
                  <a:srgbClr val="FF6600"/>
                </a:solidFill>
              </a:rPr>
              <a:t>number in each group</a:t>
            </a:r>
            <a:r>
              <a:rPr lang="en-US" sz="2800" dirty="0"/>
              <a:t> for a </a:t>
            </a:r>
            <a:r>
              <a:rPr lang="en-US" sz="2800" b="1" dirty="0">
                <a:solidFill>
                  <a:srgbClr val="0070C0"/>
                </a:solidFill>
              </a:rPr>
              <a:t>product</a:t>
            </a:r>
            <a:r>
              <a:rPr lang="en-US" sz="2800" b="1" dirty="0"/>
              <a:t> </a:t>
            </a:r>
            <a:endParaRPr lang="en-US" sz="2800" b="1" dirty="0">
              <a:solidFill>
                <a:srgbClr val="0070C0"/>
              </a:solidFill>
            </a:endParaRPr>
          </a:p>
          <a:p>
            <a:pPr lvl="1"/>
            <a:r>
              <a:rPr lang="en-US" sz="2800" dirty="0"/>
              <a:t>Carlos has </a:t>
            </a:r>
            <a:r>
              <a:rPr lang="en-US" sz="2800" b="1" dirty="0">
                <a:solidFill>
                  <a:srgbClr val="0070C0"/>
                </a:solidFill>
              </a:rPr>
              <a:t>12</a:t>
            </a:r>
            <a:r>
              <a:rPr lang="en-US" sz="2800" dirty="0"/>
              <a:t> apples. He wants to share them equally among his </a:t>
            </a:r>
            <a:r>
              <a:rPr lang="en-US" sz="2800" b="1" dirty="0">
                <a:solidFill>
                  <a:srgbClr val="00B050"/>
                </a:solidFill>
              </a:rPr>
              <a:t>2</a:t>
            </a:r>
            <a:r>
              <a:rPr lang="en-US" sz="2800" dirty="0"/>
              <a:t> friends. How many apples will each friend receive?</a:t>
            </a:r>
          </a:p>
          <a:p>
            <a:pPr lvl="2"/>
            <a:r>
              <a:rPr lang="en-US" sz="2800" b="1" dirty="0">
                <a:solidFill>
                  <a:srgbClr val="00B050"/>
                </a:solidFill>
              </a:rPr>
              <a:t>2 </a:t>
            </a:r>
            <a:r>
              <a:rPr lang="en-US" sz="2800" dirty="0"/>
              <a:t>× </a:t>
            </a:r>
            <a:r>
              <a:rPr lang="en-US" sz="2800" b="1" dirty="0">
                <a:solidFill>
                  <a:srgbClr val="EB641B"/>
                </a:solidFill>
              </a:rPr>
              <a:t>?</a:t>
            </a:r>
            <a:r>
              <a:rPr lang="en-US" sz="2800" dirty="0">
                <a:solidFill>
                  <a:srgbClr val="EB641B"/>
                </a:solidFill>
              </a:rPr>
              <a:t> </a:t>
            </a:r>
            <a:r>
              <a:rPr lang="en-US" sz="2800" dirty="0"/>
              <a:t>= </a:t>
            </a:r>
            <a:r>
              <a:rPr lang="en-US" sz="2800" b="1" dirty="0">
                <a:solidFill>
                  <a:srgbClr val="0070C0"/>
                </a:solidFill>
              </a:rPr>
              <a:t>12		</a:t>
            </a:r>
          </a:p>
          <a:p>
            <a:pPr lvl="1"/>
            <a:r>
              <a:rPr lang="en-US" sz="2800" dirty="0"/>
              <a:t>Carlos has </a:t>
            </a:r>
            <a:r>
              <a:rPr lang="en-US" sz="2800" b="1" dirty="0">
                <a:solidFill>
                  <a:srgbClr val="0070C0"/>
                </a:solidFill>
              </a:rPr>
              <a:t>12</a:t>
            </a:r>
            <a:r>
              <a:rPr lang="en-US" sz="2800" dirty="0"/>
              <a:t> apples. He put them into bags containing </a:t>
            </a:r>
            <a:r>
              <a:rPr lang="en-US" sz="2800" b="1" dirty="0">
                <a:solidFill>
                  <a:srgbClr val="EB641B"/>
                </a:solidFill>
              </a:rPr>
              <a:t>6</a:t>
            </a:r>
            <a:r>
              <a:rPr lang="en-US" sz="2800" dirty="0"/>
              <a:t> apples each. How many bags did Carlos use?</a:t>
            </a:r>
          </a:p>
          <a:p>
            <a:pPr lvl="2"/>
            <a:r>
              <a:rPr lang="en-US" sz="2800" b="1" dirty="0">
                <a:solidFill>
                  <a:srgbClr val="00B050"/>
                </a:solidFill>
              </a:rPr>
              <a:t>?</a:t>
            </a:r>
            <a:r>
              <a:rPr lang="en-US" sz="2800" dirty="0"/>
              <a:t> × </a:t>
            </a:r>
            <a:r>
              <a:rPr lang="en-US" sz="2800" b="1" dirty="0">
                <a:solidFill>
                  <a:srgbClr val="EB641B"/>
                </a:solidFill>
              </a:rPr>
              <a:t>6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0070C0"/>
                </a:solidFill>
              </a:rPr>
              <a:t>12</a:t>
            </a:r>
            <a:endParaRPr lang="en-US" sz="2800" dirty="0"/>
          </a:p>
          <a:p>
            <a:pPr marL="228600" lvl="2" indent="0">
              <a:buNone/>
            </a:pPr>
            <a:r>
              <a:rPr lang="en-US" sz="5100" b="1" dirty="0">
                <a:solidFill>
                  <a:srgbClr val="0070C0"/>
                </a:solidFill>
              </a:rPr>
              <a:t>	</a:t>
            </a:r>
          </a:p>
          <a:p>
            <a:pPr lvl="2"/>
            <a:endParaRPr lang="en-US" sz="2800" b="1" dirty="0">
              <a:solidFill>
                <a:srgbClr val="0070C0"/>
              </a:solidFill>
            </a:endParaRPr>
          </a:p>
          <a:p>
            <a:pPr lvl="2" eaLnBrk="1" hangingPunct="1"/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4863EE-06FF-5D4C-8195-184B65B3FF96}"/>
              </a:ext>
            </a:extLst>
          </p:cNvPr>
          <p:cNvSpPr/>
          <p:nvPr/>
        </p:nvSpPr>
        <p:spPr>
          <a:xfrm>
            <a:off x="228600" y="141984"/>
            <a:ext cx="2693894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283223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Partitive versus Measurement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rgbClr val="FA8716"/>
                </a:solidFill>
              </a:rPr>
              <a:t>10 ÷ 5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4"/>
                </a:solidFill>
              </a:rPr>
              <a:t>9 </a:t>
            </a:r>
            <a:r>
              <a:rPr lang="en-US" sz="3600" dirty="0">
                <a:solidFill>
                  <a:schemeClr val="accent4"/>
                </a:solidFill>
              </a:rPr>
              <a:t>÷</a:t>
            </a:r>
            <a:r>
              <a:rPr lang="en-US" sz="3600" b="0" dirty="0">
                <a:solidFill>
                  <a:schemeClr val="accent4"/>
                </a:solidFill>
              </a:rPr>
              <a:t> 3 = __</a:t>
            </a:r>
          </a:p>
          <a:p>
            <a:pPr lvl="1">
              <a:lnSpc>
                <a:spcPct val="90000"/>
              </a:lnSpc>
            </a:pP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38596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32838A-575C-AF46-89FD-2A1FCFA7478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6262" y="0"/>
            <a:ext cx="51914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40721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Angie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Traditional</a:t>
            </a:r>
          </a:p>
          <a:p>
            <a:pPr lvl="1" indent="-342900">
              <a:defRPr/>
            </a:pPr>
            <a:r>
              <a:rPr lang="en-US" dirty="0"/>
              <a:t>Work right to left (start in ones column)</a:t>
            </a: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/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590800"/>
            <a:ext cx="6654800" cy="338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5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Carlos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Partial Products </a:t>
            </a: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133600"/>
            <a:ext cx="6515100" cy="339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55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Cathy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Area</a:t>
            </a:r>
            <a:endParaRPr lang="en-US" b="1" dirty="0"/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None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62200"/>
            <a:ext cx="9144000" cy="346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43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Scott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Lattice Method (383 </a:t>
            </a:r>
            <a:r>
              <a:rPr lang="en-US" sz="2400" dirty="0">
                <a:latin typeface="Calibri" pitchFamily="34" charset="0"/>
              </a:rPr>
              <a:t>× 27</a:t>
            </a:r>
            <a:r>
              <a:rPr lang="en-US" dirty="0"/>
              <a:t>)</a:t>
            </a:r>
            <a:endParaRPr lang="en-US" b="1" dirty="0"/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90800"/>
            <a:ext cx="9144000" cy="318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88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1"/>
          <p:cNvSpPr txBox="1">
            <a:spLocks noGrp="1"/>
          </p:cNvSpPr>
          <p:nvPr>
            <p:ph type="body" idx="1"/>
          </p:nvPr>
        </p:nvSpPr>
        <p:spPr>
          <a:xfrm>
            <a:off x="628649" y="2197509"/>
            <a:ext cx="8338369" cy="3979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3000"/>
              <a:buFont typeface="Arial"/>
              <a:buChar char="•"/>
            </a:pP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Core instruction utilizes </a:t>
            </a:r>
            <a:r>
              <a:rPr lang="en-US" sz="3000" b="1" i="0" u="none" strike="noStrike" cap="none" dirty="0">
                <a:latin typeface="Calibri"/>
                <a:ea typeface="Calibri"/>
                <a:cs typeface="Calibri"/>
                <a:sym typeface="Calibri"/>
              </a:rPr>
              <a:t>evidence-based practices</a:t>
            </a:r>
            <a:endParaRPr b="1" dirty="0"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3000"/>
              <a:buFont typeface="Arial"/>
              <a:buChar char="•"/>
            </a:pP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All students </a:t>
            </a:r>
            <a:r>
              <a:rPr lang="en-US" sz="3000" b="1" i="0" u="none" strike="noStrike" cap="none" dirty="0">
                <a:latin typeface="Calibri"/>
                <a:ea typeface="Calibri"/>
                <a:cs typeface="Calibri"/>
                <a:sym typeface="Calibri"/>
              </a:rPr>
              <a:t>screened</a:t>
            </a: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 (universal screener)</a:t>
            </a:r>
            <a:endParaRPr dirty="0"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3000"/>
              <a:buFont typeface="Arial"/>
              <a:buChar char="•"/>
            </a:pP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Students scoring below a cut-score are suspected </a:t>
            </a:r>
            <a:r>
              <a:rPr lang="en-US" sz="3000" b="1" i="0" u="none" strike="noStrike" cap="none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at risk </a:t>
            </a: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for math difficulties</a:t>
            </a:r>
            <a:endParaRPr dirty="0"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3000"/>
              <a:buFont typeface="Arial"/>
              <a:buChar char="•"/>
            </a:pP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Suspected </a:t>
            </a:r>
            <a:r>
              <a:rPr lang="en-US" sz="3000" b="1" i="0" u="none" strike="noStrike" cap="none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at-risk students </a:t>
            </a: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monitored for 6 to 10 weeks during primary prevention using </a:t>
            </a:r>
            <a:r>
              <a:rPr lang="en-US" sz="3000" b="1" i="0" u="none" strike="noStrike" cap="none" dirty="0">
                <a:latin typeface="Calibri"/>
                <a:ea typeface="Calibri"/>
                <a:cs typeface="Calibri"/>
                <a:sym typeface="Calibri"/>
              </a:rPr>
              <a:t>progress monitoring</a:t>
            </a:r>
            <a:endParaRPr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30187A-5D86-B14B-A3FA-43C177A44C8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8850" y="131506"/>
            <a:ext cx="46863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92710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32838A-575C-AF46-89FD-2A1FCFA7478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6262" y="0"/>
            <a:ext cx="51914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913289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Pam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Traditional Method</a:t>
            </a:r>
          </a:p>
          <a:p>
            <a:pPr lvl="1" eaLnBrk="1" hangingPunct="1"/>
            <a:r>
              <a:rPr lang="en-US" dirty="0"/>
              <a:t>Work Left to Right</a:t>
            </a:r>
          </a:p>
          <a:p>
            <a:pPr lvl="2" eaLnBrk="1" hangingPunct="1"/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746" y="2512406"/>
            <a:ext cx="6536267" cy="230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49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Amanda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Partial Quotients </a:t>
            </a: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73267"/>
            <a:ext cx="9144000" cy="327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34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Julie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Lattice Division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20589"/>
            <a:ext cx="9144000" cy="363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66450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Janie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Division as Fractions</a:t>
            </a: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96313"/>
            <a:ext cx="9144000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67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1902663" y="414302"/>
            <a:ext cx="2806700" cy="89345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Addition</a:t>
            </a:r>
          </a:p>
        </p:txBody>
      </p:sp>
      <p:sp>
        <p:nvSpPr>
          <p:cNvPr id="9" name="Oval 8"/>
          <p:cNvSpPr/>
          <p:nvPr/>
        </p:nvSpPr>
        <p:spPr>
          <a:xfrm>
            <a:off x="4350771" y="414302"/>
            <a:ext cx="2806700" cy="89345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Subtraction</a:t>
            </a:r>
          </a:p>
        </p:txBody>
      </p:sp>
      <p:sp>
        <p:nvSpPr>
          <p:cNvPr id="7" name="Oval 6"/>
          <p:cNvSpPr/>
          <p:nvPr/>
        </p:nvSpPr>
        <p:spPr>
          <a:xfrm>
            <a:off x="1902663" y="1466310"/>
            <a:ext cx="2806700" cy="88978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Multiplication</a:t>
            </a:r>
          </a:p>
        </p:txBody>
      </p:sp>
      <p:sp>
        <p:nvSpPr>
          <p:cNvPr id="8" name="Oval 7"/>
          <p:cNvSpPr/>
          <p:nvPr/>
        </p:nvSpPr>
        <p:spPr>
          <a:xfrm>
            <a:off x="4350771" y="1466310"/>
            <a:ext cx="2806700" cy="88234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Calibri" panose="020F0502020204030204" pitchFamily="34" charset="0"/>
                <a:cs typeface="Calibri" panose="020F0502020204030204" pitchFamily="34" charset="0"/>
              </a:rPr>
              <a:t>Division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302D43-3A74-2449-89A6-E4309B2EF744}"/>
              </a:ext>
            </a:extLst>
          </p:cNvPr>
          <p:cNvSpPr/>
          <p:nvPr/>
        </p:nvSpPr>
        <p:spPr>
          <a:xfrm>
            <a:off x="14748" y="3423349"/>
            <a:ext cx="4494629" cy="2583015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BRIEF </a:t>
            </a:r>
          </a:p>
          <a:p>
            <a:pPr algn="ctr"/>
            <a:r>
              <a:rPr lang="en-US" sz="7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(1-2 min)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5C5C0B-058A-1143-99FD-DAD004F99822}"/>
              </a:ext>
            </a:extLst>
          </p:cNvPr>
          <p:cNvSpPr/>
          <p:nvPr/>
        </p:nvSpPr>
        <p:spPr>
          <a:xfrm>
            <a:off x="4586748" y="3423349"/>
            <a:ext cx="4494629" cy="258301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DAILY </a:t>
            </a:r>
          </a:p>
          <a:p>
            <a:pPr algn="ctr"/>
            <a:r>
              <a:rPr lang="en-US" sz="7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(everyday)</a:t>
            </a:r>
          </a:p>
        </p:txBody>
      </p:sp>
    </p:spTree>
    <p:extLst>
      <p:ext uri="{BB962C8B-B14F-4D97-AF65-F5344CB8AC3E}">
        <p14:creationId xmlns:p14="http://schemas.microsoft.com/office/powerpoint/2010/main" val="2884252378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to build fluency?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45128"/>
            <a:ext cx="4127269" cy="4839538"/>
          </a:xfrm>
        </p:spPr>
        <p:txBody>
          <a:bodyPr/>
          <a:lstStyle/>
          <a:p>
            <a:pPr marL="257175" indent="-257175">
              <a:buFont typeface="Wingdings" charset="2"/>
              <a:buChar char="q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Teach the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concepts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of the operations </a:t>
            </a:r>
          </a:p>
          <a:p>
            <a:pPr marL="257175" indent="-257175">
              <a:buFont typeface="Wingdings" charset="2"/>
              <a:buChar char="q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Teach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strategies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to understand how facts fit together</a:t>
            </a:r>
          </a:p>
          <a:p>
            <a:pPr marL="257175" indent="-257175">
              <a:buFont typeface="Wingdings" charset="2"/>
              <a:buChar char="q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Practice building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fluency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with a variety of activities and games</a:t>
            </a:r>
          </a:p>
          <a:p>
            <a:pPr marL="257175" indent="-257175">
              <a:buFont typeface="Wingdings" charset="2"/>
              <a:buChar char="q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Also focus on computational efficiency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6652A1-D522-3348-B8C1-AF0B6C47126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8491" y="960120"/>
            <a:ext cx="3879259" cy="512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20102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87091" y="611753"/>
            <a:ext cx="5056909" cy="98367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Instructional Platform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3363" y="1748589"/>
            <a:ext cx="42899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DELIVERY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3363" y="3890210"/>
            <a:ext cx="46425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STRATEGIES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232708" y="2256772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18" name="Oval 17"/>
          <p:cNvSpPr/>
          <p:nvPr/>
        </p:nvSpPr>
        <p:spPr>
          <a:xfrm>
            <a:off x="6619933" y="3327838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23" name="Oval 22"/>
          <p:cNvSpPr/>
          <p:nvPr/>
        </p:nvSpPr>
        <p:spPr>
          <a:xfrm>
            <a:off x="5478770" y="2764955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Precise language</a:t>
            </a:r>
          </a:p>
        </p:txBody>
      </p:sp>
      <p:sp>
        <p:nvSpPr>
          <p:cNvPr id="24" name="Oval 23"/>
          <p:cNvSpPr/>
          <p:nvPr/>
        </p:nvSpPr>
        <p:spPr>
          <a:xfrm>
            <a:off x="5020935" y="4453093"/>
            <a:ext cx="2187879" cy="51708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Fluency building</a:t>
            </a:r>
          </a:p>
        </p:txBody>
      </p:sp>
      <p:sp>
        <p:nvSpPr>
          <p:cNvPr id="25" name="Oval 24"/>
          <p:cNvSpPr/>
          <p:nvPr/>
        </p:nvSpPr>
        <p:spPr>
          <a:xfrm>
            <a:off x="5996435" y="4977435"/>
            <a:ext cx="2187879" cy="51708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Problem solving instruction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5A25BB-C2A0-CB43-9810-09153E8128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1" y="719582"/>
            <a:ext cx="3082169" cy="54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54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828" y="483767"/>
            <a:ext cx="7439051" cy="411691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06069" y="4813037"/>
            <a:ext cx="74390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would you teach this problem?</a:t>
            </a:r>
          </a:p>
          <a:p>
            <a:pPr defTabSz="457200"/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students need to know to solve this problem?</a:t>
            </a:r>
          </a:p>
          <a:p>
            <a:pPr defTabSz="457200"/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might cause difficulty for students?</a:t>
            </a:r>
          </a:p>
        </p:txBody>
      </p:sp>
    </p:spTree>
    <p:extLst>
      <p:ext uri="{BB962C8B-B14F-4D97-AF65-F5344CB8AC3E}">
        <p14:creationId xmlns:p14="http://schemas.microsoft.com/office/powerpoint/2010/main" val="2668193307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Solving Difficulties</a:t>
            </a:r>
          </a:p>
        </p:txBody>
      </p:sp>
      <p:sp>
        <p:nvSpPr>
          <p:cNvPr id="4" name="Rectangle 3"/>
          <p:cNvSpPr/>
          <p:nvPr/>
        </p:nvSpPr>
        <p:spPr>
          <a:xfrm>
            <a:off x="842683" y="1218011"/>
            <a:ext cx="3135085" cy="7600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Reading problems</a:t>
            </a:r>
          </a:p>
        </p:txBody>
      </p:sp>
      <p:sp>
        <p:nvSpPr>
          <p:cNvPr id="5" name="Rectangle 4"/>
          <p:cNvSpPr/>
          <p:nvPr/>
        </p:nvSpPr>
        <p:spPr>
          <a:xfrm>
            <a:off x="1534421" y="1757570"/>
            <a:ext cx="3135085" cy="76002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Understanding vocabulary</a:t>
            </a:r>
          </a:p>
        </p:txBody>
      </p:sp>
      <p:sp>
        <p:nvSpPr>
          <p:cNvPr id="6" name="Rectangle 5"/>
          <p:cNvSpPr/>
          <p:nvPr/>
        </p:nvSpPr>
        <p:spPr>
          <a:xfrm>
            <a:off x="2241004" y="2406316"/>
            <a:ext cx="3135085" cy="76002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Identifying relevant information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2955599" y="3055062"/>
            <a:ext cx="3135085" cy="7600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Ignoring irrelevant information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3592414" y="3629800"/>
            <a:ext cx="3135085" cy="7600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Interpreting charts and graphs</a:t>
            </a:r>
          </a:p>
        </p:txBody>
      </p:sp>
      <p:sp>
        <p:nvSpPr>
          <p:cNvPr id="9" name="Rectangle 8"/>
          <p:cNvSpPr/>
          <p:nvPr/>
        </p:nvSpPr>
        <p:spPr>
          <a:xfrm>
            <a:off x="4339669" y="4193526"/>
            <a:ext cx="3135085" cy="76002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Identifying appropriate operation(s)</a:t>
            </a:r>
          </a:p>
        </p:txBody>
      </p:sp>
      <p:sp>
        <p:nvSpPr>
          <p:cNvPr id="10" name="Rectangle 9"/>
          <p:cNvSpPr/>
          <p:nvPr/>
        </p:nvSpPr>
        <p:spPr>
          <a:xfrm>
            <a:off x="5086924" y="4853284"/>
            <a:ext cx="3135085" cy="7600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Performing the computation(s)</a:t>
            </a:r>
          </a:p>
        </p:txBody>
      </p:sp>
    </p:spTree>
    <p:extLst>
      <p:ext uri="{BB962C8B-B14F-4D97-AF65-F5344CB8AC3E}">
        <p14:creationId xmlns:p14="http://schemas.microsoft.com/office/powerpoint/2010/main" val="378830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2"/>
          <p:cNvSpPr txBox="1">
            <a:spLocks noGrp="1"/>
          </p:cNvSpPr>
          <p:nvPr>
            <p:ph type="body" idx="1"/>
          </p:nvPr>
        </p:nvSpPr>
        <p:spPr>
          <a:xfrm>
            <a:off x="628650" y="2580967"/>
            <a:ext cx="7886700" cy="3595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3000"/>
              <a:buFont typeface="Arial"/>
              <a:buChar char="•"/>
            </a:pP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Students are tutored in small groups using </a:t>
            </a:r>
            <a:r>
              <a:rPr lang="en-US" sz="3000" b="1" i="0" u="none" strike="noStrike" cap="none" dirty="0">
                <a:latin typeface="Calibri"/>
                <a:ea typeface="Calibri"/>
                <a:cs typeface="Calibri"/>
                <a:sym typeface="Calibri"/>
              </a:rPr>
              <a:t>evidence-based practices </a:t>
            </a:r>
            <a:endParaRPr b="1" dirty="0"/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3000"/>
              <a:buFont typeface="Arial"/>
              <a:buChar char="•"/>
            </a:pP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Tutoring takes place three or four times a week</a:t>
            </a:r>
            <a:endParaRPr dirty="0"/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3000"/>
              <a:buFont typeface="Arial"/>
              <a:buChar char="•"/>
            </a:pP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Each tutoring session lasts 30 to 60 minutes</a:t>
            </a:r>
            <a:endParaRPr dirty="0"/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3000"/>
              <a:buFont typeface="Arial"/>
              <a:buChar char="•"/>
            </a:pP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Tutoring lasts 10 to 20 weeks</a:t>
            </a:r>
            <a:endParaRPr dirty="0"/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3000"/>
              <a:buFont typeface="Arial"/>
              <a:buChar char="•"/>
            </a:pPr>
            <a:r>
              <a:rPr lang="en-US" sz="3000" b="1" i="0" u="none" strike="noStrike" cap="none" dirty="0">
                <a:latin typeface="Calibri"/>
                <a:ea typeface="Calibri"/>
                <a:cs typeface="Calibri"/>
                <a:sym typeface="Calibri"/>
              </a:rPr>
              <a:t>Progress monitoring </a:t>
            </a: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continues weekly</a:t>
            </a:r>
            <a:endParaRPr dirty="0"/>
          </a:p>
          <a:p>
            <a:pPr marL="228600" marR="0" lvl="0" indent="-381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3000"/>
              <a:buFont typeface="Arial"/>
              <a:buNone/>
            </a:pPr>
            <a:endParaRPr sz="30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E00339-2589-1B4C-9FE1-F7B2592694C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0750" y="196440"/>
            <a:ext cx="4762500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88288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6A3238-6A9B-734A-A332-E9CE86D4A50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491" y="0"/>
            <a:ext cx="51850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68435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9B5EB2-D28A-514B-AC00-6D7C49C085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116733"/>
            <a:ext cx="1606280" cy="16062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F9FDB8-5C15-FB44-AB6B-210049ACFD8E}"/>
              </a:ext>
            </a:extLst>
          </p:cNvPr>
          <p:cNvSpPr txBox="1"/>
          <p:nvPr/>
        </p:nvSpPr>
        <p:spPr>
          <a:xfrm>
            <a:off x="2498388" y="712386"/>
            <a:ext cx="6580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Don’t tie key words to operations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616CCF-F92B-1E4E-B402-B1D7560CB30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2157190"/>
            <a:ext cx="1660922" cy="16549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2E751B-0285-0A47-8B5C-F940F02A63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4246286"/>
            <a:ext cx="1660922" cy="16549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2426CC-24AC-FC4B-9FD8-08E57ECF9E1D}"/>
              </a:ext>
            </a:extLst>
          </p:cNvPr>
          <p:cNvSpPr txBox="1"/>
          <p:nvPr/>
        </p:nvSpPr>
        <p:spPr>
          <a:xfrm>
            <a:off x="2553030" y="2707650"/>
            <a:ext cx="5251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have an attack strategy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D242FE-FD3B-3F47-B243-F438E0565D84}"/>
              </a:ext>
            </a:extLst>
          </p:cNvPr>
          <p:cNvSpPr txBox="1"/>
          <p:nvPr/>
        </p:nvSpPr>
        <p:spPr>
          <a:xfrm>
            <a:off x="2553030" y="4702915"/>
            <a:ext cx="6502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teach word-problem schemas</a:t>
            </a:r>
          </a:p>
        </p:txBody>
      </p:sp>
    </p:spTree>
    <p:extLst>
      <p:ext uri="{BB962C8B-B14F-4D97-AF65-F5344CB8AC3E}">
        <p14:creationId xmlns:p14="http://schemas.microsoft.com/office/powerpoint/2010/main" val="364896308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462" y="3170085"/>
            <a:ext cx="3663073" cy="28503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9158" y="294870"/>
            <a:ext cx="3721964" cy="27211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94B23F-9759-3C46-9F5D-145B15A2B4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6479" y="140835"/>
            <a:ext cx="3599945" cy="46665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213246-E87C-D64D-BFA3-BAB19E6CAF2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1181" y="2474133"/>
            <a:ext cx="3305272" cy="399553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4C91677-36AC-EB42-8CAD-610EFE5B056D}"/>
              </a:ext>
            </a:extLst>
          </p:cNvPr>
          <p:cNvCxnSpPr>
            <a:cxnSpLocks/>
          </p:cNvCxnSpPr>
          <p:nvPr/>
        </p:nvCxnSpPr>
        <p:spPr>
          <a:xfrm flipV="1">
            <a:off x="79513" y="152401"/>
            <a:ext cx="8986940" cy="656476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AD20AAE-03A3-D943-9E38-0C438229E75E}"/>
              </a:ext>
            </a:extLst>
          </p:cNvPr>
          <p:cNvCxnSpPr/>
          <p:nvPr/>
        </p:nvCxnSpPr>
        <p:spPr>
          <a:xfrm>
            <a:off x="152400" y="152400"/>
            <a:ext cx="8984974" cy="669897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6706846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828" y="483767"/>
            <a:ext cx="7439051" cy="41169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391890B-B736-7244-9042-D84390523D03}"/>
              </a:ext>
            </a:extLst>
          </p:cNvPr>
          <p:cNvSpPr/>
          <p:nvPr/>
        </p:nvSpPr>
        <p:spPr>
          <a:xfrm>
            <a:off x="1678075" y="2622620"/>
            <a:ext cx="572756" cy="281354"/>
          </a:xfrm>
          <a:prstGeom prst="rect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868236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5106" y="1398494"/>
            <a:ext cx="7727576" cy="3012141"/>
          </a:xfrm>
          <a:prstGeom prst="rect">
            <a:avLst/>
          </a:prstGeom>
          <a:solidFill>
            <a:srgbClr val="FF9300"/>
          </a:solidFill>
          <a:ln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Students need to understand 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key words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 But, key words should not be directly tied to 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operations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555845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1030" y="0"/>
            <a:ext cx="5381940" cy="68580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813530" flipH="1">
            <a:off x="5550743" y="150360"/>
            <a:ext cx="1371019" cy="74295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 rot="813530" flipH="1">
            <a:off x="7057732" y="931409"/>
            <a:ext cx="1371019" cy="74295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416062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AC8D9A-432E-B442-9FF1-D90FCFEFB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355" y="0"/>
            <a:ext cx="5254835" cy="6786244"/>
          </a:xfrm>
          <a:prstGeom prst="rect">
            <a:avLst/>
          </a:prstGeom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E2DCD04C-0F4A-554B-A006-BC868B83160A}"/>
              </a:ext>
            </a:extLst>
          </p:cNvPr>
          <p:cNvSpPr/>
          <p:nvPr/>
        </p:nvSpPr>
        <p:spPr>
          <a:xfrm rot="813530" flipH="1">
            <a:off x="6206394" y="458443"/>
            <a:ext cx="1371019" cy="74295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350997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9B5EB2-D28A-514B-AC00-6D7C49C085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116733"/>
            <a:ext cx="1606280" cy="16062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F9FDB8-5C15-FB44-AB6B-210049ACFD8E}"/>
              </a:ext>
            </a:extLst>
          </p:cNvPr>
          <p:cNvSpPr txBox="1"/>
          <p:nvPr/>
        </p:nvSpPr>
        <p:spPr>
          <a:xfrm>
            <a:off x="2498388" y="712386"/>
            <a:ext cx="6580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Don’t tie key words to operations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616CCF-F92B-1E4E-B402-B1D7560CB30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2157190"/>
            <a:ext cx="1660922" cy="16549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2E751B-0285-0A47-8B5C-F940F02A63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4246286"/>
            <a:ext cx="1660922" cy="16549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2426CC-24AC-FC4B-9FD8-08E57ECF9E1D}"/>
              </a:ext>
            </a:extLst>
          </p:cNvPr>
          <p:cNvSpPr txBox="1"/>
          <p:nvPr/>
        </p:nvSpPr>
        <p:spPr>
          <a:xfrm>
            <a:off x="2553030" y="2707650"/>
            <a:ext cx="5251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have an attack strategy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D242FE-FD3B-3F47-B243-F438E0565D84}"/>
              </a:ext>
            </a:extLst>
          </p:cNvPr>
          <p:cNvSpPr txBox="1"/>
          <p:nvPr/>
        </p:nvSpPr>
        <p:spPr>
          <a:xfrm>
            <a:off x="2553030" y="4702915"/>
            <a:ext cx="6502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teach word-problem schemas</a:t>
            </a:r>
          </a:p>
        </p:txBody>
      </p:sp>
    </p:spTree>
    <p:extLst>
      <p:ext uri="{BB962C8B-B14F-4D97-AF65-F5344CB8AC3E}">
        <p14:creationId xmlns:p14="http://schemas.microsoft.com/office/powerpoint/2010/main" val="2880549993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every word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Regardless of problem type, students need an </a:t>
            </a:r>
            <a:r>
              <a:rPr lang="en-US" b="1" dirty="0"/>
              <a:t>attack</a:t>
            </a:r>
            <a:r>
              <a:rPr lang="en-US" dirty="0"/>
              <a:t> strategy for working through the problem</a:t>
            </a:r>
          </a:p>
          <a:p>
            <a:r>
              <a:rPr lang="en-US" dirty="0"/>
              <a:t>This strategy should work for any problem type</a:t>
            </a:r>
          </a:p>
        </p:txBody>
      </p:sp>
      <p:sp>
        <p:nvSpPr>
          <p:cNvPr id="4" name="Rectangle 3"/>
          <p:cNvSpPr/>
          <p:nvPr/>
        </p:nvSpPr>
        <p:spPr>
          <a:xfrm>
            <a:off x="261257" y="3194463"/>
            <a:ext cx="4027220" cy="53439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Routine Word Problems</a:t>
            </a:r>
          </a:p>
        </p:txBody>
      </p:sp>
      <p:sp>
        <p:nvSpPr>
          <p:cNvPr id="5" name="Rectangle 4"/>
          <p:cNvSpPr/>
          <p:nvPr/>
        </p:nvSpPr>
        <p:spPr>
          <a:xfrm>
            <a:off x="4773880" y="3194462"/>
            <a:ext cx="4071454" cy="53439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Instructional Word Problems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5383" y="3857414"/>
            <a:ext cx="3768448" cy="23394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028" y="3905526"/>
            <a:ext cx="4317172" cy="202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5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3901" y="167064"/>
            <a:ext cx="3561984" cy="3139321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en-US" sz="30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RIDGES</a:t>
            </a:r>
          </a:p>
          <a:p>
            <a:pPr defTabSz="457200"/>
            <a:endParaRPr lang="en-US" sz="2400" dirty="0">
              <a:solidFill>
                <a:prstClr val="white"/>
              </a:solidFill>
              <a:latin typeface="American Typewriter"/>
              <a:cs typeface="American Typewriter"/>
            </a:endParaRPr>
          </a:p>
          <a:p>
            <a:pPr defTabSz="457200"/>
            <a:r>
              <a:rPr lang="en-US" sz="24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R</a:t>
            </a:r>
            <a:r>
              <a:rPr lang="en-US" sz="2400" dirty="0">
                <a:solidFill>
                  <a:prstClr val="white"/>
                </a:solidFill>
                <a:latin typeface="American Typewriter"/>
                <a:cs typeface="American Typewriter"/>
              </a:rPr>
              <a:t>ead the problem.</a:t>
            </a:r>
          </a:p>
          <a:p>
            <a:pPr defTabSz="457200"/>
            <a:r>
              <a:rPr lang="en-US" sz="24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I</a:t>
            </a:r>
            <a:r>
              <a:rPr lang="en-US" sz="2400" b="1" i="1" dirty="0">
                <a:solidFill>
                  <a:prstClr val="white"/>
                </a:solidFill>
                <a:latin typeface="American Typewriter"/>
                <a:cs typeface="American Typewriter"/>
              </a:rPr>
              <a:t> </a:t>
            </a:r>
            <a:r>
              <a:rPr lang="en-US" sz="2400" dirty="0">
                <a:solidFill>
                  <a:prstClr val="white"/>
                </a:solidFill>
                <a:latin typeface="American Typewriter"/>
                <a:cs typeface="American Typewriter"/>
              </a:rPr>
              <a:t>know statement.</a:t>
            </a:r>
          </a:p>
          <a:p>
            <a:pPr defTabSz="457200"/>
            <a:r>
              <a:rPr lang="en-US" sz="24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D</a:t>
            </a:r>
            <a:r>
              <a:rPr lang="en-US" sz="2400" dirty="0">
                <a:solidFill>
                  <a:prstClr val="white"/>
                </a:solidFill>
                <a:latin typeface="American Typewriter"/>
                <a:cs typeface="American Typewriter"/>
              </a:rPr>
              <a:t>raw a picture.</a:t>
            </a:r>
          </a:p>
          <a:p>
            <a:pPr defTabSz="457200"/>
            <a:r>
              <a:rPr lang="en-US" sz="24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G</a:t>
            </a:r>
            <a:r>
              <a:rPr lang="en-US" sz="2400" dirty="0">
                <a:solidFill>
                  <a:prstClr val="white"/>
                </a:solidFill>
                <a:latin typeface="American Typewriter"/>
                <a:cs typeface="American Typewriter"/>
              </a:rPr>
              <a:t>oal statement.</a:t>
            </a:r>
          </a:p>
          <a:p>
            <a:pPr defTabSz="457200"/>
            <a:r>
              <a:rPr lang="en-US" sz="24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E</a:t>
            </a:r>
            <a:r>
              <a:rPr lang="en-US" sz="2400" dirty="0">
                <a:solidFill>
                  <a:prstClr val="white"/>
                </a:solidFill>
                <a:latin typeface="American Typewriter"/>
                <a:cs typeface="American Typewriter"/>
              </a:rPr>
              <a:t>quation development.</a:t>
            </a:r>
          </a:p>
          <a:p>
            <a:pPr defTabSz="457200"/>
            <a:r>
              <a:rPr lang="en-US" sz="24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S</a:t>
            </a:r>
            <a:r>
              <a:rPr lang="en-US" sz="2400" dirty="0">
                <a:solidFill>
                  <a:prstClr val="white"/>
                </a:solidFill>
                <a:latin typeface="American Typewriter"/>
                <a:cs typeface="American Typewriter"/>
              </a:rPr>
              <a:t>olve the equation.</a:t>
            </a:r>
            <a:endParaRPr lang="en-US" dirty="0">
              <a:solidFill>
                <a:srgbClr val="002060"/>
              </a:solidFill>
              <a:latin typeface="American Typewriter"/>
              <a:cs typeface="American Typewriter"/>
            </a:endParaRPr>
          </a:p>
        </p:txBody>
      </p:sp>
      <p:sp>
        <p:nvSpPr>
          <p:cNvPr id="7" name="TextBox 3"/>
          <p:cNvSpPr txBox="1"/>
          <p:nvPr/>
        </p:nvSpPr>
        <p:spPr>
          <a:xfrm>
            <a:off x="1271958" y="3453189"/>
            <a:ext cx="4056585" cy="3600986"/>
          </a:xfrm>
          <a:prstGeom prst="rect">
            <a:avLst/>
          </a:prstGeom>
          <a:solidFill>
            <a:srgbClr val="0080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b="1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RIDE</a:t>
            </a:r>
          </a:p>
          <a:p>
            <a:pPr algn="ctr"/>
            <a:endParaRPr lang="en-US" sz="2000" b="1" dirty="0">
              <a:solidFill>
                <a:srgbClr val="FFFFFF"/>
              </a:solidFill>
              <a:latin typeface="Segoe UI Symbol" pitchFamily="34" charset="0"/>
              <a:ea typeface="Segoe UI Symbol" pitchFamily="34" charset="0"/>
            </a:endParaRPr>
          </a:p>
          <a:p>
            <a:r>
              <a:rPr lang="en-US" sz="3000" b="1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R</a:t>
            </a:r>
            <a:r>
              <a:rPr lang="en-US" sz="2000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ead the problem.</a:t>
            </a:r>
          </a:p>
          <a:p>
            <a:r>
              <a:rPr lang="en-US" sz="3000" b="1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I</a:t>
            </a:r>
            <a:r>
              <a:rPr lang="en-US" sz="2000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dentify the relevant information.</a:t>
            </a:r>
          </a:p>
          <a:p>
            <a:r>
              <a:rPr lang="en-US" sz="3000" b="1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D</a:t>
            </a:r>
            <a:r>
              <a:rPr lang="en-US" sz="2000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etermine the operation and unit for the answer.</a:t>
            </a:r>
          </a:p>
          <a:p>
            <a:r>
              <a:rPr lang="en-US" sz="3000" b="1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E</a:t>
            </a:r>
            <a:r>
              <a:rPr lang="en-US" sz="2000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nter the correct numbers and calculate, then check the answer.</a:t>
            </a:r>
            <a:endParaRPr lang="en-US" sz="2000" b="1" dirty="0">
              <a:solidFill>
                <a:srgbClr val="FFFFFF"/>
              </a:solidFill>
              <a:latin typeface="Segoe UI Symbol" pitchFamily="34" charset="0"/>
              <a:ea typeface="Segoe UI Symbol" pitchFamily="34" charset="0"/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000" y="3719889"/>
            <a:ext cx="3175000" cy="2324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9C1CA4-9274-D540-9D52-BE22CFE32E4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0851" y="167064"/>
            <a:ext cx="2765649" cy="360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1571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62"/>
          <p:cNvSpPr txBox="1">
            <a:spLocks noGrp="1"/>
          </p:cNvSpPr>
          <p:nvPr>
            <p:ph type="body" idx="1"/>
          </p:nvPr>
        </p:nvSpPr>
        <p:spPr>
          <a:xfrm>
            <a:off x="628650" y="3333135"/>
            <a:ext cx="7886700" cy="2843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3000"/>
              <a:buFont typeface="Arial"/>
              <a:buChar char="•"/>
            </a:pPr>
            <a:r>
              <a:rPr lang="en-US" sz="3000" b="1" i="0" u="none" strike="noStrike" cap="none" dirty="0">
                <a:latin typeface="Calibri"/>
                <a:ea typeface="Calibri"/>
                <a:cs typeface="Calibri"/>
                <a:sym typeface="Calibri"/>
              </a:rPr>
              <a:t>Diagnostics</a:t>
            </a: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 are conducted</a:t>
            </a:r>
            <a:endParaRPr dirty="0"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3000"/>
              <a:buFont typeface="Arial"/>
              <a:buChar char="•"/>
            </a:pPr>
            <a:r>
              <a:rPr lang="en-US" sz="3000" b="1" i="0" u="none" strike="noStrike" cap="none" dirty="0">
                <a:latin typeface="Calibri"/>
                <a:ea typeface="Calibri"/>
                <a:cs typeface="Calibri"/>
                <a:sym typeface="Calibri"/>
              </a:rPr>
              <a:t>Adaptations</a:t>
            </a: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 are made to the student’s intervention</a:t>
            </a:r>
            <a:endParaRPr dirty="0"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3000"/>
              <a:buFont typeface="Arial"/>
              <a:buChar char="•"/>
            </a:pP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Student progress is monitored weekly</a:t>
            </a:r>
            <a:endParaRPr dirty="0"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00"/>
              <a:buFont typeface="Arial"/>
              <a:buChar char="•"/>
            </a:pP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With adequate slopes or end levels, students return to Tier 1 or 2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B94D52-8CAF-6F48-9B65-6279006A0BA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450" y="166689"/>
            <a:ext cx="47371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899589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27273" y="4141151"/>
            <a:ext cx="3918547" cy="2677656"/>
          </a:xfrm>
          <a:prstGeom prst="rect">
            <a:avLst/>
          </a:prstGeom>
          <a:solidFill>
            <a:srgbClr val="FF66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en-US" sz="3000" b="1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SOLVE</a:t>
            </a:r>
          </a:p>
          <a:p>
            <a:pPr algn="ctr" defTabSz="457200"/>
            <a:endParaRPr lang="en-US" sz="2000" b="1" dirty="0">
              <a:solidFill>
                <a:prstClr val="white"/>
              </a:solidFill>
              <a:latin typeface="Marker Felt Thin" charset="0"/>
              <a:ea typeface="Marker Felt Thin" charset="0"/>
              <a:cs typeface="Marker Felt Thin" charset="0"/>
            </a:endParaRPr>
          </a:p>
          <a:p>
            <a:pPr defTabSz="457200"/>
            <a:r>
              <a:rPr lang="en-US" sz="2000" b="1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S</a:t>
            </a:r>
            <a:r>
              <a:rPr lang="en-US" sz="2000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tudy the problem.</a:t>
            </a:r>
          </a:p>
          <a:p>
            <a:pPr defTabSz="457200"/>
            <a:r>
              <a:rPr lang="en-US" sz="2000" b="1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O</a:t>
            </a:r>
            <a:r>
              <a:rPr lang="en-US" sz="2000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rganize the facts.</a:t>
            </a:r>
          </a:p>
          <a:p>
            <a:pPr defTabSz="457200"/>
            <a:r>
              <a:rPr lang="en-US" sz="2000" b="1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L</a:t>
            </a:r>
            <a:r>
              <a:rPr lang="en-US" sz="2000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ine up the plan. </a:t>
            </a:r>
          </a:p>
          <a:p>
            <a:pPr defTabSz="457200"/>
            <a:r>
              <a:rPr lang="en-US" sz="2000" b="1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V</a:t>
            </a:r>
            <a:r>
              <a:rPr lang="en-US" sz="2000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erify the plan with computation.</a:t>
            </a:r>
          </a:p>
          <a:p>
            <a:pPr defTabSz="457200"/>
            <a:r>
              <a:rPr lang="en-US" sz="2000" b="1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E</a:t>
            </a:r>
            <a:r>
              <a:rPr lang="en-US" sz="2000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xamine the answer.</a:t>
            </a:r>
            <a:endParaRPr lang="en-US" sz="2000" b="1" dirty="0">
              <a:solidFill>
                <a:prstClr val="white"/>
              </a:solidFill>
              <a:latin typeface="Marker Felt Thin" charset="0"/>
              <a:ea typeface="Marker Felt Thin" charset="0"/>
              <a:cs typeface="Marker Felt Thin" charset="0"/>
            </a:endParaRPr>
          </a:p>
          <a:p>
            <a:pPr defTabSz="457200"/>
            <a:endParaRPr lang="en-US" dirty="0">
              <a:solidFill>
                <a:prstClr val="white"/>
              </a:solidFill>
              <a:latin typeface="Palatino"/>
              <a:cs typeface="Palatino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244440" y="389900"/>
            <a:ext cx="3667696" cy="3418724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3000" b="1" dirty="0">
                <a:solidFill>
                  <a:prstClr val="white"/>
                </a:solidFill>
              </a:rPr>
              <a:t>SIGNS</a:t>
            </a:r>
            <a:endParaRPr lang="en-US" b="1" dirty="0">
              <a:solidFill>
                <a:prstClr val="white"/>
              </a:solidFill>
            </a:endParaRPr>
          </a:p>
          <a:p>
            <a:pPr marL="0" lvl="1" defTabSz="457200"/>
            <a:r>
              <a:rPr lang="en-US" sz="3600" dirty="0">
                <a:solidFill>
                  <a:prstClr val="white"/>
                </a:solidFill>
              </a:rPr>
              <a:t>S</a:t>
            </a:r>
            <a:r>
              <a:rPr lang="en-US" sz="2400" dirty="0">
                <a:solidFill>
                  <a:prstClr val="white"/>
                </a:solidFill>
              </a:rPr>
              <a:t>urvey questions</a:t>
            </a:r>
          </a:p>
          <a:p>
            <a:pPr marL="0" lvl="1" defTabSz="457200"/>
            <a:r>
              <a:rPr lang="en-US" sz="3600" dirty="0">
                <a:solidFill>
                  <a:prstClr val="white"/>
                </a:solidFill>
              </a:rPr>
              <a:t>I</a:t>
            </a:r>
            <a:r>
              <a:rPr lang="en-US" sz="2400" dirty="0">
                <a:solidFill>
                  <a:prstClr val="white"/>
                </a:solidFill>
              </a:rPr>
              <a:t>dentify key words</a:t>
            </a:r>
          </a:p>
          <a:p>
            <a:pPr marL="0" lvl="1" defTabSz="457200"/>
            <a:r>
              <a:rPr lang="en-US" sz="3600" dirty="0">
                <a:solidFill>
                  <a:prstClr val="white"/>
                </a:solidFill>
              </a:rPr>
              <a:t>G</a:t>
            </a:r>
            <a:r>
              <a:rPr lang="en-US" sz="2400" dirty="0">
                <a:solidFill>
                  <a:prstClr val="white"/>
                </a:solidFill>
              </a:rPr>
              <a:t>raphically draw problem</a:t>
            </a:r>
          </a:p>
          <a:p>
            <a:pPr marL="0" lvl="1" defTabSz="457200"/>
            <a:r>
              <a:rPr lang="en-US" sz="3600" dirty="0">
                <a:solidFill>
                  <a:prstClr val="white"/>
                </a:solidFill>
              </a:rPr>
              <a:t>N</a:t>
            </a:r>
            <a:r>
              <a:rPr lang="en-US" sz="2400" dirty="0">
                <a:solidFill>
                  <a:prstClr val="white"/>
                </a:solidFill>
              </a:rPr>
              <a:t>ote operations</a:t>
            </a:r>
          </a:p>
          <a:p>
            <a:pPr marL="0" lvl="1" defTabSz="457200"/>
            <a:r>
              <a:rPr lang="en-US" sz="3600" dirty="0">
                <a:solidFill>
                  <a:prstClr val="white"/>
                </a:solidFill>
              </a:rPr>
              <a:t>S</a:t>
            </a:r>
            <a:r>
              <a:rPr lang="en-US" sz="2400" dirty="0">
                <a:solidFill>
                  <a:prstClr val="white"/>
                </a:solidFill>
              </a:rPr>
              <a:t>olve and check</a:t>
            </a:r>
          </a:p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A7BFA4-9269-014C-9BF1-A9C147147DC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" y="61957"/>
            <a:ext cx="2994976" cy="388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806418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05950" y="912169"/>
            <a:ext cx="3561984" cy="3126726"/>
          </a:xfrm>
          <a:prstGeom prst="rect">
            <a:avLst/>
          </a:prstGeom>
          <a:solidFill>
            <a:srgbClr val="FF66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3000" b="1" dirty="0">
                <a:solidFill>
                  <a:prstClr val="white"/>
                </a:solidFill>
              </a:rPr>
              <a:t>R-CUBES</a:t>
            </a:r>
          </a:p>
          <a:p>
            <a:pPr algn="ctr" defTabSz="457200"/>
            <a:endParaRPr lang="en-US" sz="1200" b="1" dirty="0">
              <a:solidFill>
                <a:prstClr val="white"/>
              </a:solidFill>
            </a:endParaRPr>
          </a:p>
          <a:p>
            <a:pPr algn="ctr" defTabSz="457200"/>
            <a:r>
              <a:rPr lang="en-US" sz="2400" b="1" dirty="0">
                <a:solidFill>
                  <a:prstClr val="white"/>
                </a:solidFill>
              </a:rPr>
              <a:t>R</a:t>
            </a:r>
            <a:r>
              <a:rPr lang="en-US" sz="2400" dirty="0">
                <a:solidFill>
                  <a:prstClr val="white"/>
                </a:solidFill>
              </a:rPr>
              <a:t>ead the problem.</a:t>
            </a:r>
          </a:p>
          <a:p>
            <a:pPr algn="ctr" defTabSz="457200"/>
            <a:r>
              <a:rPr lang="en-US" sz="2400" b="1" dirty="0">
                <a:solidFill>
                  <a:prstClr val="white"/>
                </a:solidFill>
              </a:rPr>
              <a:t>C</a:t>
            </a:r>
            <a:r>
              <a:rPr lang="en-US" sz="2400" dirty="0">
                <a:solidFill>
                  <a:prstClr val="white"/>
                </a:solidFill>
              </a:rPr>
              <a:t>ircle key numbers.</a:t>
            </a:r>
          </a:p>
          <a:p>
            <a:pPr algn="ctr" defTabSz="457200"/>
            <a:r>
              <a:rPr lang="en-US" sz="2400" b="1" dirty="0">
                <a:solidFill>
                  <a:prstClr val="white"/>
                </a:solidFill>
              </a:rPr>
              <a:t>U</a:t>
            </a:r>
            <a:r>
              <a:rPr lang="en-US" sz="2400" dirty="0">
                <a:solidFill>
                  <a:prstClr val="white"/>
                </a:solidFill>
              </a:rPr>
              <a:t>nderline the question.</a:t>
            </a:r>
          </a:p>
          <a:p>
            <a:pPr algn="ctr" defTabSz="457200"/>
            <a:r>
              <a:rPr lang="en-US" sz="2400" b="1" dirty="0">
                <a:solidFill>
                  <a:prstClr val="white"/>
                </a:solidFill>
              </a:rPr>
              <a:t>B</a:t>
            </a:r>
            <a:r>
              <a:rPr lang="en-US" sz="2400" dirty="0">
                <a:solidFill>
                  <a:prstClr val="white"/>
                </a:solidFill>
              </a:rPr>
              <a:t>ox action words.</a:t>
            </a:r>
          </a:p>
          <a:p>
            <a:pPr algn="ctr" defTabSz="457200"/>
            <a:r>
              <a:rPr lang="en-US" sz="2400" b="1" dirty="0">
                <a:solidFill>
                  <a:prstClr val="white"/>
                </a:solidFill>
              </a:rPr>
              <a:t>E</a:t>
            </a:r>
            <a:r>
              <a:rPr lang="en-US" sz="2400" dirty="0">
                <a:solidFill>
                  <a:prstClr val="white"/>
                </a:solidFill>
              </a:rPr>
              <a:t>valuate steps.</a:t>
            </a:r>
          </a:p>
          <a:p>
            <a:pPr algn="ctr" defTabSz="457200"/>
            <a:r>
              <a:rPr lang="en-US" sz="2400" b="1" dirty="0">
                <a:solidFill>
                  <a:prstClr val="white"/>
                </a:solidFill>
              </a:rPr>
              <a:t>S</a:t>
            </a:r>
            <a:r>
              <a:rPr lang="en-US" sz="2400" dirty="0">
                <a:solidFill>
                  <a:prstClr val="white"/>
                </a:solidFill>
              </a:rPr>
              <a:t>olve and check.</a:t>
            </a:r>
            <a:endParaRPr lang="en-US" sz="3000" b="1" dirty="0">
              <a:solidFill>
                <a:prstClr val="white"/>
              </a:solidFill>
            </a:endParaRPr>
          </a:p>
          <a:p>
            <a:pPr algn="ctr" defTabSz="457200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9A4A02-09CB-B34F-9ACD-70C4A37D08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9825" y="349134"/>
            <a:ext cx="4188477" cy="547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867951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365" y="748411"/>
            <a:ext cx="5757270" cy="437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354816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9B5EB2-D28A-514B-AC00-6D7C49C085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116733"/>
            <a:ext cx="1606280" cy="16062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F9FDB8-5C15-FB44-AB6B-210049ACFD8E}"/>
              </a:ext>
            </a:extLst>
          </p:cNvPr>
          <p:cNvSpPr txBox="1"/>
          <p:nvPr/>
        </p:nvSpPr>
        <p:spPr>
          <a:xfrm>
            <a:off x="2498388" y="712386"/>
            <a:ext cx="6580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Don’t tie key words to operations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616CCF-F92B-1E4E-B402-B1D7560CB30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2157190"/>
            <a:ext cx="1660922" cy="16549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2E751B-0285-0A47-8B5C-F940F02A63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4246286"/>
            <a:ext cx="1660922" cy="16549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2426CC-24AC-FC4B-9FD8-08E57ECF9E1D}"/>
              </a:ext>
            </a:extLst>
          </p:cNvPr>
          <p:cNvSpPr txBox="1"/>
          <p:nvPr/>
        </p:nvSpPr>
        <p:spPr>
          <a:xfrm>
            <a:off x="2553030" y="2707650"/>
            <a:ext cx="5251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have an attack strategy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D242FE-FD3B-3F47-B243-F438E0565D84}"/>
              </a:ext>
            </a:extLst>
          </p:cNvPr>
          <p:cNvSpPr txBox="1"/>
          <p:nvPr/>
        </p:nvSpPr>
        <p:spPr>
          <a:xfrm>
            <a:off x="2553030" y="4702915"/>
            <a:ext cx="6502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teach word-problem schemas</a:t>
            </a:r>
          </a:p>
        </p:txBody>
      </p:sp>
    </p:spTree>
    <p:extLst>
      <p:ext uri="{BB962C8B-B14F-4D97-AF65-F5344CB8AC3E}">
        <p14:creationId xmlns:p14="http://schemas.microsoft.com/office/powerpoint/2010/main" val="3305646089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Additive Schemas</a:t>
            </a:r>
          </a:p>
        </p:txBody>
      </p:sp>
    </p:spTree>
    <p:extLst>
      <p:ext uri="{BB962C8B-B14F-4D97-AF65-F5344CB8AC3E}">
        <p14:creationId xmlns:p14="http://schemas.microsoft.com/office/powerpoint/2010/main" val="3165047690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 Using Schemas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</a:t>
            </a:r>
            <a:r>
              <a:rPr lang="en-US" b="1" dirty="0"/>
              <a:t>schema</a:t>
            </a:r>
            <a:r>
              <a:rPr lang="en-US" dirty="0"/>
              <a:t> refers to the structure of the word problem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436929" y="2416491"/>
            <a:ext cx="4118250" cy="1105702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7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  <p:sp>
        <p:nvSpPr>
          <p:cNvPr id="5" name="Rectangle 4"/>
          <p:cNvSpPr/>
          <p:nvPr/>
        </p:nvSpPr>
        <p:spPr>
          <a:xfrm>
            <a:off x="2436929" y="3690453"/>
            <a:ext cx="4118250" cy="1105702"/>
          </a:xfrm>
          <a:prstGeom prst="rect">
            <a:avLst/>
          </a:prstGeom>
          <a:solidFill>
            <a:schemeClr val="accent5"/>
          </a:soli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7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  <p:sp>
        <p:nvSpPr>
          <p:cNvPr id="6" name="Rectangle 5"/>
          <p:cNvSpPr/>
          <p:nvPr/>
        </p:nvSpPr>
        <p:spPr>
          <a:xfrm>
            <a:off x="2436929" y="4963110"/>
            <a:ext cx="4118250" cy="1105702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7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379208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 animBg="1"/>
      <p:bldP spid="6" grpId="0" animBg="1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sz="2800" b="1" dirty="0">
                <a:solidFill>
                  <a:schemeClr val="accent4"/>
                </a:solidFill>
              </a:rPr>
              <a:t>Parts</a:t>
            </a:r>
            <a:r>
              <a:rPr lang="en-US" sz="2800" dirty="0"/>
              <a:t> put together into a </a:t>
            </a:r>
            <a:r>
              <a:rPr lang="en-US" sz="2800" b="1" dirty="0">
                <a:solidFill>
                  <a:srgbClr val="D883FF"/>
                </a:solidFill>
              </a:rPr>
              <a:t>total</a:t>
            </a:r>
            <a:endParaRPr lang="en-US" sz="2800" dirty="0">
              <a:solidFill>
                <a:srgbClr val="D883FF"/>
              </a:solidFill>
            </a:endParaRPr>
          </a:p>
          <a:p>
            <a:pPr lvl="1"/>
            <a:r>
              <a:rPr lang="en-US" sz="2800" dirty="0"/>
              <a:t>Autumn saw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cardinals and </a:t>
            </a:r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/>
              <a:t> blue jays. How many birds did Autumn see?</a:t>
            </a:r>
          </a:p>
          <a:p>
            <a:pPr lvl="2" eaLnBrk="1" hangingPunct="1"/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+ </a:t>
            </a:r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D883FF"/>
                </a:solidFill>
              </a:rPr>
              <a:t>?</a:t>
            </a:r>
          </a:p>
          <a:p>
            <a:pPr lvl="1"/>
            <a:r>
              <a:rPr lang="en-US" sz="2800" dirty="0"/>
              <a:t>Autumn saw </a:t>
            </a:r>
            <a:r>
              <a:rPr lang="en-US" sz="2800" b="1" dirty="0">
                <a:solidFill>
                  <a:srgbClr val="D883FF"/>
                </a:solidFill>
              </a:rPr>
              <a:t>9</a:t>
            </a:r>
            <a:r>
              <a:rPr lang="en-US" sz="2800" dirty="0"/>
              <a:t> birds. If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of the birds were cardinals, how many were blue jays?</a:t>
            </a:r>
          </a:p>
          <a:p>
            <a:pPr lvl="2" eaLnBrk="1" hangingPunct="1"/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+ </a:t>
            </a:r>
            <a:r>
              <a:rPr lang="en-US" sz="2800" b="1" dirty="0">
                <a:solidFill>
                  <a:schemeClr val="accent4"/>
                </a:solidFill>
              </a:rPr>
              <a:t>?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D883FF"/>
                </a:solidFill>
              </a:rPr>
              <a:t>9</a:t>
            </a:r>
          </a:p>
          <a:p>
            <a:pPr lvl="1"/>
            <a:r>
              <a:rPr lang="en-US" sz="2800" dirty="0"/>
              <a:t>Autumn r saw </a:t>
            </a:r>
            <a:r>
              <a:rPr lang="en-US" sz="2800" b="1" dirty="0">
                <a:solidFill>
                  <a:srgbClr val="D883FF"/>
                </a:solidFill>
              </a:rPr>
              <a:t>9</a:t>
            </a:r>
            <a:r>
              <a:rPr lang="en-US" sz="2800" dirty="0"/>
              <a:t> birds. </a:t>
            </a:r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/>
              <a:t>of the birds were blue jays, how many were cardinals?</a:t>
            </a:r>
          </a:p>
          <a:p>
            <a:pPr lvl="2" eaLnBrk="1" hangingPunct="1"/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/>
              <a:t> + </a:t>
            </a:r>
            <a:r>
              <a:rPr lang="en-US" sz="2800" b="1" dirty="0">
                <a:solidFill>
                  <a:schemeClr val="accent4"/>
                </a:solidFill>
              </a:rPr>
              <a:t>?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D883FF"/>
                </a:solidFill>
              </a:rPr>
              <a:t>9</a:t>
            </a:r>
          </a:p>
        </p:txBody>
      </p:sp>
      <p:sp>
        <p:nvSpPr>
          <p:cNvPr id="7" name="Rectangle 6"/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24216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387" y="985653"/>
            <a:ext cx="6874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D88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parts put together for a total?”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D22027-B38B-4C4C-9D6E-299E4CB7F811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2181548185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515469" y="1620940"/>
            <a:ext cx="9382125" cy="3530600"/>
          </a:xfrm>
        </p:spPr>
        <p:txBody>
          <a:bodyPr>
            <a:noAutofit/>
          </a:bodyPr>
          <a:lstStyle/>
          <a:p>
            <a:pPr eaLnBrk="1" hangingPunct="1"/>
            <a:r>
              <a:rPr lang="en-US" sz="6000" b="1" dirty="0">
                <a:solidFill>
                  <a:schemeClr val="accent4"/>
                </a:solidFill>
              </a:rPr>
              <a:t>P1</a:t>
            </a:r>
            <a:r>
              <a:rPr lang="en-US" sz="6000" b="1" dirty="0">
                <a:solidFill>
                  <a:srgbClr val="008000"/>
                </a:solidFill>
              </a:rPr>
              <a:t> </a:t>
            </a:r>
            <a:r>
              <a:rPr lang="en-US" sz="6000" b="1" dirty="0"/>
              <a:t>	 +		</a:t>
            </a:r>
            <a:r>
              <a:rPr lang="en-US" sz="6000" b="1" dirty="0">
                <a:solidFill>
                  <a:schemeClr val="accent4"/>
                </a:solidFill>
              </a:rPr>
              <a:t>P2</a:t>
            </a:r>
            <a:r>
              <a:rPr lang="en-US" sz="6000" b="1" dirty="0"/>
              <a:t>		=	  </a:t>
            </a:r>
            <a:r>
              <a:rPr lang="en-US" sz="6000" b="1" dirty="0">
                <a:solidFill>
                  <a:srgbClr val="D883FF"/>
                </a:solidFill>
              </a:rPr>
              <a:t>T</a:t>
            </a:r>
          </a:p>
          <a:p>
            <a:pPr marL="0" indent="0" eaLnBrk="1" hangingPunct="1">
              <a:buNone/>
            </a:pPr>
            <a:endParaRPr lang="en-US" sz="6000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6493150" y="3456665"/>
            <a:ext cx="5024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9300"/>
                </a:solidFill>
              </a:rPr>
              <a:t>Fuchs et al. (2008); Griffin  &amp; Jitendra (2009)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AC5A77-2CE6-6E47-B9E5-7B2B8E9FD847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07EB71-90DD-DD45-A4CE-597075019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082" y="2907681"/>
            <a:ext cx="4614943" cy="300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182667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C3EE051-A191-5543-A964-1E4E82A7EEB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797" y="0"/>
            <a:ext cx="5138442" cy="6858000"/>
          </a:xfrm>
          <a:prstGeom prst="rect">
            <a:avLst/>
          </a:prstGeom>
        </p:spPr>
      </p:pic>
      <p:sp>
        <p:nvSpPr>
          <p:cNvPr id="4" name="5-Point Star 3"/>
          <p:cNvSpPr/>
          <p:nvPr/>
        </p:nvSpPr>
        <p:spPr>
          <a:xfrm>
            <a:off x="3230089" y="1413163"/>
            <a:ext cx="1223158" cy="1140031"/>
          </a:xfrm>
          <a:prstGeom prst="star5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D9FE67-2D1A-A748-A054-E96B86164331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10342730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7260" y="170306"/>
            <a:ext cx="2663008" cy="921630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Intervention: Occurs frequently and with intensity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" y="3773644"/>
            <a:ext cx="2651668" cy="1220785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Intervention adaptation: Content, dosage, explicit instruction, attention to transfer</a:t>
            </a:r>
          </a:p>
        </p:txBody>
      </p:sp>
      <p:sp>
        <p:nvSpPr>
          <p:cNvPr id="6" name="Oval 5"/>
          <p:cNvSpPr/>
          <p:nvPr/>
        </p:nvSpPr>
        <p:spPr>
          <a:xfrm>
            <a:off x="6661427" y="1190870"/>
            <a:ext cx="2272179" cy="857956"/>
          </a:xfrm>
          <a:prstGeom prst="ellipse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Assessment: Formative</a:t>
            </a:r>
          </a:p>
        </p:txBody>
      </p:sp>
      <p:sp>
        <p:nvSpPr>
          <p:cNvPr id="7" name="Oval 6"/>
          <p:cNvSpPr/>
          <p:nvPr/>
        </p:nvSpPr>
        <p:spPr>
          <a:xfrm>
            <a:off x="6691901" y="2690727"/>
            <a:ext cx="2211229" cy="857956"/>
          </a:xfrm>
          <a:prstGeom prst="ellipse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Assessment: Diagnostic</a:t>
            </a:r>
          </a:p>
        </p:txBody>
      </p:sp>
      <p:sp>
        <p:nvSpPr>
          <p:cNvPr id="8" name="Oval 7"/>
          <p:cNvSpPr/>
          <p:nvPr/>
        </p:nvSpPr>
        <p:spPr>
          <a:xfrm>
            <a:off x="6691901" y="4565451"/>
            <a:ext cx="2272179" cy="857956"/>
          </a:xfrm>
          <a:prstGeom prst="ellipse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Assessment: Formative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7DA13A-766A-4144-BBDB-EB73774C25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4106" y="170306"/>
            <a:ext cx="3346103" cy="589879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111C42D-50AE-5340-A984-02305237BA46}"/>
              </a:ext>
            </a:extLst>
          </p:cNvPr>
          <p:cNvSpPr/>
          <p:nvPr/>
        </p:nvSpPr>
        <p:spPr>
          <a:xfrm>
            <a:off x="79513" y="0"/>
            <a:ext cx="2974593" cy="1381539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3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2" grpId="0" animBg="1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26" y="1088931"/>
            <a:ext cx="8622292" cy="96473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964919" y="2472014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P1 + P2 = 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287875" y="3303011"/>
            <a:ext cx="8096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>
                <a:solidFill>
                  <a:schemeClr val="accent2"/>
                </a:solidFill>
                <a:latin typeface="Chalkduster"/>
                <a:cs typeface="Chalkduster"/>
              </a:rPr>
              <a:t>?</a:t>
            </a:r>
            <a:endParaRPr lang="en-US" sz="3000" dirty="0">
              <a:solidFill>
                <a:schemeClr val="accent2"/>
              </a:solidFill>
              <a:latin typeface="Chalkduster"/>
              <a:cs typeface="Chalkduster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65080" y="1031141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102721" y="3303011"/>
            <a:ext cx="8096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28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174446" y="1048927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55263" y="3303011"/>
            <a:ext cx="8096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24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722156" y="3317415"/>
            <a:ext cx="8096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+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802995" y="3242703"/>
            <a:ext cx="8096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=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964919" y="4026717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28 + 24 = 52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853541" y="5027422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? = 52 cookies</a:t>
            </a: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771900" y="1796488"/>
            <a:ext cx="1222597" cy="373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 rot="16200000">
            <a:off x="8097143" y="5073574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3 Smarter Balanced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09E394C-30EB-F74A-A8F2-C2753DEA5595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752451-73E2-3A4D-B5CE-7AD5B509D7BD}"/>
              </a:ext>
            </a:extLst>
          </p:cNvPr>
          <p:cNvSpPr txBox="1"/>
          <p:nvPr/>
        </p:nvSpPr>
        <p:spPr>
          <a:xfrm>
            <a:off x="623365" y="2610945"/>
            <a:ext cx="5881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 panose="03050602040202020205" pitchFamily="66" charset="77"/>
                <a:cs typeface="Chalkduster"/>
              </a:rPr>
              <a:t>S</a:t>
            </a:r>
          </a:p>
          <a:p>
            <a:pPr defTabSz="457200"/>
            <a:r>
              <a:rPr lang="en-US" sz="32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AE9CF8-F280-B24F-B222-3A54677B9BC7}"/>
              </a:ext>
            </a:extLst>
          </p:cNvPr>
          <p:cNvSpPr txBox="1"/>
          <p:nvPr/>
        </p:nvSpPr>
        <p:spPr>
          <a:xfrm>
            <a:off x="580340" y="256914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DC0274-B815-AC44-AA32-27BBD1ADAE71}"/>
              </a:ext>
            </a:extLst>
          </p:cNvPr>
          <p:cNvSpPr txBox="1"/>
          <p:nvPr/>
        </p:nvSpPr>
        <p:spPr>
          <a:xfrm>
            <a:off x="566716" y="3026012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8B2CBB-6ADE-6448-9715-FC8B69ACFBAB}"/>
              </a:ext>
            </a:extLst>
          </p:cNvPr>
          <p:cNvSpPr txBox="1"/>
          <p:nvPr/>
        </p:nvSpPr>
        <p:spPr>
          <a:xfrm>
            <a:off x="533479" y="3548247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184EE00-FE32-B842-A600-8934CDD1CD44}"/>
              </a:ext>
            </a:extLst>
          </p:cNvPr>
          <p:cNvSpPr txBox="1"/>
          <p:nvPr/>
        </p:nvSpPr>
        <p:spPr>
          <a:xfrm>
            <a:off x="533479" y="394699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418892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/>
      <p:bldP spid="23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20" grpId="0"/>
      <p:bldP spid="21" grpId="0"/>
      <p:bldP spid="25" grpId="0"/>
      <p:bldP spid="33" grpId="0"/>
      <p:bldP spid="34" grpId="0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Greater</a:t>
            </a:r>
            <a:r>
              <a:rPr lang="en-US" sz="2800" b="1" dirty="0"/>
              <a:t> </a:t>
            </a:r>
            <a:r>
              <a:rPr lang="en-US" sz="2800" dirty="0"/>
              <a:t>and </a:t>
            </a:r>
            <a:r>
              <a:rPr lang="en-US" sz="2800" b="1" dirty="0">
                <a:solidFill>
                  <a:schemeClr val="accent4"/>
                </a:solidFill>
              </a:rPr>
              <a:t>less</a:t>
            </a:r>
            <a:r>
              <a:rPr lang="en-US" sz="2800" b="1" dirty="0"/>
              <a:t> </a:t>
            </a:r>
            <a:r>
              <a:rPr lang="en-US" sz="2800" dirty="0"/>
              <a:t>amounts compared for a </a:t>
            </a:r>
            <a:r>
              <a:rPr lang="en-US" sz="2800" b="1" dirty="0">
                <a:solidFill>
                  <a:srgbClr val="0070C0"/>
                </a:solidFill>
              </a:rPr>
              <a:t>difference</a:t>
            </a:r>
          </a:p>
          <a:p>
            <a:pPr lvl="1"/>
            <a:r>
              <a:rPr lang="en-US" sz="2800" dirty="0"/>
              <a:t>Lydia has </a:t>
            </a:r>
            <a:r>
              <a:rPr lang="en-US" sz="2800" b="1" dirty="0">
                <a:solidFill>
                  <a:srgbClr val="00B050"/>
                </a:solidFill>
              </a:rPr>
              <a:t>9</a:t>
            </a:r>
            <a:r>
              <a:rPr lang="en-US" sz="2800" dirty="0"/>
              <a:t> apples. Carol has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apples. How many more apples does Lydia have? (How many fewer?)</a:t>
            </a:r>
          </a:p>
          <a:p>
            <a:pPr lvl="2"/>
            <a:r>
              <a:rPr lang="en-US" sz="2800" b="1" dirty="0">
                <a:solidFill>
                  <a:srgbClr val="00B050"/>
                </a:solidFill>
              </a:rPr>
              <a:t>9</a:t>
            </a:r>
            <a:r>
              <a:rPr lang="en-US" sz="2800" dirty="0"/>
              <a:t> –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0070C0"/>
                </a:solidFill>
              </a:rPr>
              <a:t>?</a:t>
            </a:r>
          </a:p>
          <a:p>
            <a:pPr lvl="1"/>
            <a:r>
              <a:rPr lang="en-US" sz="2800" dirty="0"/>
              <a:t>Lydia has </a:t>
            </a:r>
            <a:r>
              <a:rPr lang="en-US" sz="2800" b="1" dirty="0">
                <a:solidFill>
                  <a:srgbClr val="0070C0"/>
                </a:solidFill>
              </a:rPr>
              <a:t>5</a:t>
            </a:r>
            <a:r>
              <a:rPr lang="en-US" sz="2800" dirty="0"/>
              <a:t> more apples than Carol. If Carol has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apples, how many does Lydia have?</a:t>
            </a:r>
          </a:p>
          <a:p>
            <a:pPr lvl="2"/>
            <a:r>
              <a:rPr lang="en-US" sz="2800" b="1" dirty="0">
                <a:solidFill>
                  <a:srgbClr val="00B050"/>
                </a:solidFill>
              </a:rPr>
              <a:t>?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/>
              <a:t>–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0070C0"/>
                </a:solidFill>
              </a:rPr>
              <a:t>5</a:t>
            </a:r>
          </a:p>
          <a:p>
            <a:pPr lvl="1"/>
            <a:r>
              <a:rPr lang="en-US" sz="2800" dirty="0"/>
              <a:t>Carol has </a:t>
            </a:r>
            <a:r>
              <a:rPr lang="en-US" sz="2800" b="1" dirty="0">
                <a:solidFill>
                  <a:srgbClr val="0070C0"/>
                </a:solidFill>
              </a:rPr>
              <a:t>5</a:t>
            </a:r>
            <a:r>
              <a:rPr lang="en-US" sz="2800" dirty="0"/>
              <a:t> fewer apples than Lydia. Lydia has </a:t>
            </a:r>
            <a:r>
              <a:rPr lang="en-US" sz="2800" b="1" dirty="0">
                <a:solidFill>
                  <a:srgbClr val="00B050"/>
                </a:solidFill>
              </a:rPr>
              <a:t>9</a:t>
            </a:r>
            <a:r>
              <a:rPr lang="en-US" sz="2800" dirty="0"/>
              <a:t> apples. How many apples does Carol have?</a:t>
            </a:r>
          </a:p>
          <a:p>
            <a:pPr lvl="2"/>
            <a:r>
              <a:rPr lang="en-US" sz="2800" b="1" dirty="0">
                <a:solidFill>
                  <a:srgbClr val="00B050"/>
                </a:solidFill>
              </a:rPr>
              <a:t>9</a:t>
            </a:r>
            <a:r>
              <a:rPr lang="en-US" sz="2800" dirty="0"/>
              <a:t> – </a:t>
            </a:r>
            <a:r>
              <a:rPr lang="en-US" sz="2800" b="1" dirty="0">
                <a:solidFill>
                  <a:schemeClr val="accent4"/>
                </a:solidFill>
              </a:rPr>
              <a:t>?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= </a:t>
            </a:r>
            <a:r>
              <a:rPr lang="en-US" sz="2800" b="1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26932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387" y="985653"/>
            <a:ext cx="6874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D88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parts put together for a total?”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9386" y="3084937"/>
            <a:ext cx="8120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amounts compared for a difference?”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77918D-EA73-7049-B7BE-EDB18D12021E}"/>
              </a:ext>
            </a:extLst>
          </p:cNvPr>
          <p:cNvSpPr/>
          <p:nvPr/>
        </p:nvSpPr>
        <p:spPr>
          <a:xfrm>
            <a:off x="127864" y="2374693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3196710736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228600" y="1562314"/>
            <a:ext cx="9382125" cy="3530600"/>
          </a:xfrm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chemeClr val="accent1"/>
                </a:solidFill>
              </a:rPr>
              <a:t>	</a:t>
            </a:r>
            <a:r>
              <a:rPr lang="en-US" sz="6000" b="1" dirty="0">
                <a:solidFill>
                  <a:srgbClr val="00B050"/>
                </a:solidFill>
              </a:rPr>
              <a:t>G </a:t>
            </a:r>
            <a:r>
              <a:rPr lang="en-US" sz="6000" b="1" dirty="0"/>
              <a:t>	   </a:t>
            </a:r>
            <a:r>
              <a:rPr lang="en-US" sz="6000" dirty="0"/>
              <a:t>–</a:t>
            </a:r>
            <a:r>
              <a:rPr lang="en-US" sz="6000" b="1" dirty="0"/>
              <a:t>		</a:t>
            </a:r>
            <a:r>
              <a:rPr lang="en-US" sz="6000" b="1" dirty="0">
                <a:solidFill>
                  <a:schemeClr val="accent4"/>
                </a:solidFill>
              </a:rPr>
              <a:t>L</a:t>
            </a:r>
            <a:r>
              <a:rPr lang="en-US" sz="6000" b="1" dirty="0"/>
              <a:t>		=	   </a:t>
            </a:r>
            <a:r>
              <a:rPr lang="en-US" sz="6000" b="1" dirty="0">
                <a:solidFill>
                  <a:srgbClr val="0070C0"/>
                </a:solidFill>
              </a:rPr>
              <a:t>D</a:t>
            </a:r>
            <a:endParaRPr lang="en-US" sz="6000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6493150" y="3554204"/>
            <a:ext cx="5024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9300"/>
                </a:solidFill>
              </a:rPr>
              <a:t>Fuchs et al. (2008); Griffin &amp; Jitendra (2009)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6D90B21-5394-4845-B1D8-C58208BDCC8E}"/>
              </a:ext>
            </a:extLst>
          </p:cNvPr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6DA499-7E5D-1949-B949-70A5E1DC0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752" y="2706209"/>
            <a:ext cx="2323695" cy="32130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936998-C015-4E40-8CD8-CDA7250F7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1429" y="3060923"/>
            <a:ext cx="3771630" cy="250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067366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C3EE051-A191-5543-A964-1E4E82A7EEB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797" y="0"/>
            <a:ext cx="5138442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5E664AB-BC36-9845-AF1C-5FB43C4540D6}"/>
              </a:ext>
            </a:extLst>
          </p:cNvPr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  <p:sp>
        <p:nvSpPr>
          <p:cNvPr id="8" name="5-Point Star 7">
            <a:extLst>
              <a:ext uri="{FF2B5EF4-FFF2-40B4-BE49-F238E27FC236}">
                <a16:creationId xmlns:a16="http://schemas.microsoft.com/office/drawing/2014/main" id="{56A311BF-6E85-9A47-8292-CBA04BEAE75A}"/>
              </a:ext>
            </a:extLst>
          </p:cNvPr>
          <p:cNvSpPr/>
          <p:nvPr/>
        </p:nvSpPr>
        <p:spPr>
          <a:xfrm>
            <a:off x="5826035" y="1413162"/>
            <a:ext cx="1223158" cy="1140031"/>
          </a:xfrm>
          <a:prstGeom prst="star5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61636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48" y="1084403"/>
            <a:ext cx="8667108" cy="101735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754192" y="3046517"/>
            <a:ext cx="1096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Chalkduster"/>
                <a:cs typeface="Chalkduster"/>
              </a:rPr>
              <a:t>68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69544" y="109513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33420" y="105082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86218" y="3061209"/>
            <a:ext cx="1345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Chalkduster"/>
                <a:cs typeface="Chalkduster"/>
              </a:rPr>
              <a:t>107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75756" y="3071509"/>
            <a:ext cx="809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Chalkduster"/>
                <a:cs typeface="Chalkduster"/>
              </a:rPr>
              <a:t>B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551156" y="3920614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107 </a:t>
            </a:r>
            <a:r>
              <a:rPr lang="mr-IN" sz="3000" dirty="0">
                <a:solidFill>
                  <a:schemeClr val="accent2"/>
                </a:solidFill>
                <a:latin typeface="Chalkduster"/>
                <a:cs typeface="Chalkduster"/>
              </a:rPr>
              <a:t>–</a:t>
            </a:r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 68 = 39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069478" y="5281369"/>
            <a:ext cx="52131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B = 39 more beads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4063687" y="2047159"/>
            <a:ext cx="1921688" cy="18409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304260" y="3117675"/>
            <a:ext cx="1414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2400" dirty="0">
                <a:solidFill>
                  <a:schemeClr val="accent2"/>
                </a:solidFill>
                <a:latin typeface="Chalkduster" charset="0"/>
                <a:ea typeface="Chalkduster" charset="0"/>
                <a:cs typeface="Chalkduster" charset="0"/>
              </a:rPr>
              <a:t>68 </a:t>
            </a:r>
          </a:p>
          <a:p>
            <a:pPr algn="r" defTabSz="457200"/>
            <a:r>
              <a:rPr lang="en-US" sz="2400" u="sng" dirty="0">
                <a:solidFill>
                  <a:schemeClr val="accent2"/>
                </a:solidFill>
                <a:latin typeface="Chalkduster" charset="0"/>
                <a:ea typeface="Chalkduster" charset="0"/>
                <a:cs typeface="Chalkduster" charset="0"/>
              </a:rPr>
              <a:t>+  ?</a:t>
            </a:r>
          </a:p>
          <a:p>
            <a:pPr algn="r" defTabSz="457200"/>
            <a:r>
              <a:rPr lang="en-US" sz="2400" dirty="0">
                <a:solidFill>
                  <a:schemeClr val="accent2"/>
                </a:solidFill>
                <a:latin typeface="Chalkduster" charset="0"/>
                <a:ea typeface="Chalkduster" charset="0"/>
                <a:cs typeface="Chalkduster" charset="0"/>
              </a:rPr>
              <a:t>107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169898" y="3107375"/>
            <a:ext cx="13449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2400" dirty="0">
                <a:solidFill>
                  <a:schemeClr val="accent2"/>
                </a:solidFill>
                <a:latin typeface="Chalkduster" charset="0"/>
                <a:ea typeface="Chalkduster" charset="0"/>
                <a:cs typeface="Chalkduster" charset="0"/>
              </a:rPr>
              <a:t>107</a:t>
            </a:r>
          </a:p>
          <a:p>
            <a:pPr marL="342900" indent="-342900" algn="r" defTabSz="457200">
              <a:buFontTx/>
              <a:buChar char="-"/>
            </a:pPr>
            <a:r>
              <a:rPr lang="en-US" sz="2400" u="sng" dirty="0">
                <a:solidFill>
                  <a:schemeClr val="accent2"/>
                </a:solidFill>
                <a:latin typeface="Chalkduster" charset="0"/>
                <a:ea typeface="Chalkduster" charset="0"/>
                <a:cs typeface="Chalkduster" charset="0"/>
              </a:rPr>
              <a:t>68</a:t>
            </a:r>
          </a:p>
          <a:p>
            <a:pPr marL="342900" indent="-342900" algn="r" defTabSz="457200">
              <a:buFontTx/>
              <a:buChar char="-"/>
            </a:pPr>
            <a:endParaRPr lang="en-US" sz="2400" dirty="0">
              <a:solidFill>
                <a:schemeClr val="accent2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499062" y="2411296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G</a:t>
            </a:r>
            <a:r>
              <a:rPr lang="en-US" sz="3000">
                <a:solidFill>
                  <a:schemeClr val="accent2"/>
                </a:solidFill>
                <a:latin typeface="Chalkduster"/>
                <a:cs typeface="Chalkduster"/>
              </a:rPr>
              <a:t>	  –  L  </a:t>
            </a:r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=  D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320876" y="3049667"/>
            <a:ext cx="535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Chalkduster"/>
                <a:cs typeface="Chalkduster"/>
              </a:rPr>
              <a:t>-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676068" y="3052818"/>
            <a:ext cx="499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Chalkduster"/>
                <a:cs typeface="Chalkduster"/>
              </a:rPr>
              <a:t>=</a:t>
            </a:r>
          </a:p>
        </p:txBody>
      </p:sp>
      <p:sp>
        <p:nvSpPr>
          <p:cNvPr id="19" name="TextBox 18"/>
          <p:cNvSpPr txBox="1"/>
          <p:nvPr/>
        </p:nvSpPr>
        <p:spPr>
          <a:xfrm rot="16200000">
            <a:off x="8097143" y="5087862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3 Smarter Balanced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1426939" y="2015644"/>
            <a:ext cx="1921688" cy="18409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B6011294-F540-484C-B35B-7947642E7B28}"/>
              </a:ext>
            </a:extLst>
          </p:cNvPr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55B9015-85D8-694E-BCEC-5296081AAD31}"/>
              </a:ext>
            </a:extLst>
          </p:cNvPr>
          <p:cNvSpPr txBox="1"/>
          <p:nvPr/>
        </p:nvSpPr>
        <p:spPr>
          <a:xfrm>
            <a:off x="454170" y="2688295"/>
            <a:ext cx="5881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 panose="03050602040202020205" pitchFamily="66" charset="77"/>
                <a:cs typeface="Chalkduster"/>
              </a:rPr>
              <a:t>S</a:t>
            </a:r>
          </a:p>
          <a:p>
            <a:pPr defTabSz="457200"/>
            <a:r>
              <a:rPr lang="en-US" sz="32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D1BE7E3-DE38-BD49-9BAC-68C6D4485B79}"/>
              </a:ext>
            </a:extLst>
          </p:cNvPr>
          <p:cNvSpPr txBox="1"/>
          <p:nvPr/>
        </p:nvSpPr>
        <p:spPr>
          <a:xfrm>
            <a:off x="340121" y="268812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8216B4C-46F1-214E-AB79-3DE4914ADB09}"/>
              </a:ext>
            </a:extLst>
          </p:cNvPr>
          <p:cNvSpPr txBox="1"/>
          <p:nvPr/>
        </p:nvSpPr>
        <p:spPr>
          <a:xfrm>
            <a:off x="340121" y="309064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364A692-8B05-034B-95AA-770462E6F6A9}"/>
              </a:ext>
            </a:extLst>
          </p:cNvPr>
          <p:cNvSpPr txBox="1"/>
          <p:nvPr/>
        </p:nvSpPr>
        <p:spPr>
          <a:xfrm>
            <a:off x="378428" y="3542606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5346E20-83F5-674C-8271-EDB128A57372}"/>
              </a:ext>
            </a:extLst>
          </p:cNvPr>
          <p:cNvSpPr txBox="1"/>
          <p:nvPr/>
        </p:nvSpPr>
        <p:spPr>
          <a:xfrm>
            <a:off x="340121" y="4067551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295242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21" grpId="0"/>
      <p:bldP spid="23" grpId="0"/>
      <p:bldP spid="24" grpId="0"/>
      <p:bldP spid="25" grpId="0"/>
      <p:bldP spid="41" grpId="0"/>
      <p:bldP spid="42" grpId="0"/>
      <p:bldP spid="43" grpId="0"/>
      <p:bldP spid="44" grpId="0"/>
      <p:bldP spid="45" grpId="0"/>
      <p:bldP spid="28" grpId="0"/>
      <p:bldP spid="29" grpId="0"/>
      <p:bldP spid="30" grpId="0"/>
      <p:bldP spid="33" grpId="0"/>
      <p:bldP spid="34" grpId="0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An amount that </a:t>
            </a:r>
            <a:r>
              <a:rPr lang="en-US" sz="2800" b="1" dirty="0"/>
              <a:t>increases</a:t>
            </a:r>
            <a:r>
              <a:rPr lang="en-US" sz="2800" dirty="0"/>
              <a:t> or decreases</a:t>
            </a:r>
          </a:p>
          <a:p>
            <a:pPr lvl="1"/>
            <a:r>
              <a:rPr lang="en-US" sz="2500" dirty="0"/>
              <a:t>Victoria had $</a:t>
            </a:r>
            <a:r>
              <a:rPr lang="en-US" sz="2500" b="1" dirty="0">
                <a:solidFill>
                  <a:srgbClr val="00B050"/>
                </a:solidFill>
              </a:rPr>
              <a:t>4</a:t>
            </a:r>
            <a:r>
              <a:rPr lang="en-US" sz="2500" dirty="0"/>
              <a:t>. Then she earned $</a:t>
            </a:r>
            <a:r>
              <a:rPr lang="en-US" sz="2500" b="1" dirty="0">
                <a:solidFill>
                  <a:srgbClr val="00B050"/>
                </a:solidFill>
              </a:rPr>
              <a:t>3</a:t>
            </a:r>
            <a:r>
              <a:rPr lang="en-US" sz="2500" dirty="0"/>
              <a:t> for cleaning her room. How much money does Victoria have now? </a:t>
            </a:r>
          </a:p>
          <a:p>
            <a:pPr lvl="2"/>
            <a:r>
              <a:rPr lang="en-US" sz="2500" b="1" dirty="0">
                <a:solidFill>
                  <a:srgbClr val="00B050"/>
                </a:solidFill>
              </a:rPr>
              <a:t>4</a:t>
            </a:r>
            <a:r>
              <a:rPr lang="en-US" sz="2500" dirty="0"/>
              <a:t> + </a:t>
            </a:r>
            <a:r>
              <a:rPr lang="en-US" sz="2500" b="1" dirty="0">
                <a:solidFill>
                  <a:srgbClr val="00B050"/>
                </a:solidFill>
              </a:rPr>
              <a:t>3</a:t>
            </a:r>
            <a:r>
              <a:rPr lang="en-US" sz="2500" dirty="0"/>
              <a:t> = </a:t>
            </a:r>
            <a:r>
              <a:rPr lang="en-US" sz="2500" b="1" dirty="0">
                <a:solidFill>
                  <a:srgbClr val="00B050"/>
                </a:solidFill>
              </a:rPr>
              <a:t>?</a:t>
            </a:r>
          </a:p>
          <a:p>
            <a:pPr lvl="1"/>
            <a:r>
              <a:rPr lang="en-US" sz="2500" dirty="0"/>
              <a:t>Victoria has $</a:t>
            </a:r>
            <a:r>
              <a:rPr lang="en-US" sz="2500" b="1" dirty="0">
                <a:solidFill>
                  <a:srgbClr val="00B050"/>
                </a:solidFill>
              </a:rPr>
              <a:t>4</a:t>
            </a:r>
            <a:r>
              <a:rPr lang="en-US" sz="2500" dirty="0"/>
              <a:t>. Then she earned money for cleaning her room. Now Victoria has $</a:t>
            </a:r>
            <a:r>
              <a:rPr lang="en-US" sz="2500" b="1" dirty="0">
                <a:solidFill>
                  <a:srgbClr val="00B050"/>
                </a:solidFill>
              </a:rPr>
              <a:t>7</a:t>
            </a:r>
            <a:r>
              <a:rPr lang="en-US" sz="2500" dirty="0"/>
              <a:t>. How much money did she earn?</a:t>
            </a:r>
          </a:p>
          <a:p>
            <a:pPr lvl="2"/>
            <a:r>
              <a:rPr lang="en-US" sz="2500" b="1" dirty="0">
                <a:solidFill>
                  <a:srgbClr val="00B050"/>
                </a:solidFill>
              </a:rPr>
              <a:t>4</a:t>
            </a:r>
            <a:r>
              <a:rPr lang="en-US" sz="2500" dirty="0"/>
              <a:t> + </a:t>
            </a:r>
            <a:r>
              <a:rPr lang="en-US" sz="2500" b="1" dirty="0">
                <a:solidFill>
                  <a:srgbClr val="00B050"/>
                </a:solidFill>
              </a:rPr>
              <a:t>?</a:t>
            </a:r>
            <a:r>
              <a:rPr lang="en-US" sz="2500" dirty="0"/>
              <a:t> = </a:t>
            </a:r>
            <a:r>
              <a:rPr lang="en-US" sz="2500" b="1" dirty="0">
                <a:solidFill>
                  <a:srgbClr val="00B050"/>
                </a:solidFill>
              </a:rPr>
              <a:t>7</a:t>
            </a:r>
          </a:p>
          <a:p>
            <a:pPr lvl="1"/>
            <a:r>
              <a:rPr lang="en-US" sz="2500" dirty="0"/>
              <a:t>Victoria had some money. Then she made $</a:t>
            </a:r>
            <a:r>
              <a:rPr lang="en-US" sz="2500" b="1" dirty="0">
                <a:solidFill>
                  <a:srgbClr val="00B050"/>
                </a:solidFill>
              </a:rPr>
              <a:t>3</a:t>
            </a:r>
            <a:r>
              <a:rPr lang="en-US" sz="2500" dirty="0"/>
              <a:t> for cleaning her room. Now she has $</a:t>
            </a:r>
            <a:r>
              <a:rPr lang="en-US" sz="2500" b="1" dirty="0">
                <a:solidFill>
                  <a:srgbClr val="00B050"/>
                </a:solidFill>
              </a:rPr>
              <a:t>7</a:t>
            </a:r>
            <a:r>
              <a:rPr lang="en-US" sz="2500" dirty="0"/>
              <a:t>. How much money did Victoria start with?</a:t>
            </a:r>
          </a:p>
          <a:p>
            <a:pPr lvl="2"/>
            <a:r>
              <a:rPr lang="en-US" sz="2500" b="1" dirty="0">
                <a:solidFill>
                  <a:srgbClr val="00B050"/>
                </a:solidFill>
              </a:rPr>
              <a:t>?</a:t>
            </a:r>
            <a:r>
              <a:rPr lang="en-US" sz="2500" dirty="0"/>
              <a:t> + </a:t>
            </a:r>
            <a:r>
              <a:rPr lang="en-US" sz="2500" b="1" dirty="0">
                <a:solidFill>
                  <a:srgbClr val="00B050"/>
                </a:solidFill>
              </a:rPr>
              <a:t>3</a:t>
            </a:r>
            <a:r>
              <a:rPr lang="en-US" sz="2500" dirty="0">
                <a:solidFill>
                  <a:srgbClr val="00B050"/>
                </a:solidFill>
              </a:rPr>
              <a:t> </a:t>
            </a:r>
            <a:r>
              <a:rPr lang="en-US" sz="2500" dirty="0"/>
              <a:t>= </a:t>
            </a:r>
            <a:r>
              <a:rPr lang="en-US" sz="2500" b="1" dirty="0">
                <a:solidFill>
                  <a:srgbClr val="00B050"/>
                </a:solidFill>
              </a:rPr>
              <a:t>7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333686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An amount that increases or </a:t>
            </a:r>
            <a:r>
              <a:rPr lang="en-US" sz="2800" b="1" dirty="0"/>
              <a:t>decreases</a:t>
            </a:r>
          </a:p>
          <a:p>
            <a:pPr lvl="1"/>
            <a:r>
              <a:rPr lang="en-US" sz="2600" dirty="0"/>
              <a:t>Julie baked </a:t>
            </a:r>
            <a:r>
              <a:rPr lang="en-US" sz="2600" b="1" dirty="0">
                <a:solidFill>
                  <a:srgbClr val="00B050"/>
                </a:solidFill>
              </a:rPr>
              <a:t>9</a:t>
            </a:r>
            <a:r>
              <a:rPr lang="en-US" sz="2600" dirty="0"/>
              <a:t> cookies. Then, she ate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of the cookies. How many cookies does Julie have now?</a:t>
            </a:r>
          </a:p>
          <a:p>
            <a:pPr lvl="2"/>
            <a:r>
              <a:rPr lang="en-US" sz="2600" b="1" dirty="0">
                <a:solidFill>
                  <a:srgbClr val="00B050"/>
                </a:solidFill>
              </a:rPr>
              <a:t>9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= </a:t>
            </a:r>
            <a:r>
              <a:rPr lang="en-US" sz="2600" b="1" dirty="0">
                <a:solidFill>
                  <a:srgbClr val="00B050"/>
                </a:solidFill>
              </a:rPr>
              <a:t>?</a:t>
            </a:r>
          </a:p>
          <a:p>
            <a:pPr lvl="1"/>
            <a:r>
              <a:rPr lang="en-US" sz="2600" dirty="0"/>
              <a:t>Julie baked </a:t>
            </a:r>
            <a:r>
              <a:rPr lang="en-US" sz="2600" b="1" dirty="0">
                <a:solidFill>
                  <a:srgbClr val="00B050"/>
                </a:solidFill>
              </a:rPr>
              <a:t>9</a:t>
            </a:r>
            <a:r>
              <a:rPr lang="en-US" sz="2600" dirty="0"/>
              <a:t> cookies. Then, she ate some of the cookies. Now, she has </a:t>
            </a:r>
            <a:r>
              <a:rPr lang="en-US" sz="2600" b="1" dirty="0">
                <a:solidFill>
                  <a:srgbClr val="00B050"/>
                </a:solidFill>
              </a:rPr>
              <a:t>7</a:t>
            </a:r>
            <a:r>
              <a:rPr lang="en-US" sz="2600" dirty="0"/>
              <a:t> cookies. How many cookies did Julie eat?</a:t>
            </a:r>
          </a:p>
          <a:p>
            <a:pPr lvl="2"/>
            <a:r>
              <a:rPr lang="en-US" sz="2600" b="1" dirty="0">
                <a:solidFill>
                  <a:srgbClr val="00B050"/>
                </a:solidFill>
              </a:rPr>
              <a:t>9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rgbClr val="00B050"/>
                </a:solidFill>
              </a:rPr>
              <a:t>?</a:t>
            </a:r>
            <a:r>
              <a:rPr lang="en-US" sz="2600" dirty="0">
                <a:solidFill>
                  <a:srgbClr val="00B050"/>
                </a:solidFill>
              </a:rPr>
              <a:t> </a:t>
            </a:r>
            <a:r>
              <a:rPr lang="en-US" sz="2600" dirty="0"/>
              <a:t>= </a:t>
            </a:r>
            <a:r>
              <a:rPr lang="en-US" sz="2600" b="1" dirty="0">
                <a:solidFill>
                  <a:srgbClr val="00B050"/>
                </a:solidFill>
              </a:rPr>
              <a:t>7</a:t>
            </a:r>
          </a:p>
          <a:p>
            <a:pPr lvl="1"/>
            <a:r>
              <a:rPr lang="en-US" sz="2600" dirty="0"/>
              <a:t>Julie baked some cookies. She ate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of the cookies and has </a:t>
            </a:r>
            <a:r>
              <a:rPr lang="en-US" sz="2600" b="1" dirty="0">
                <a:solidFill>
                  <a:srgbClr val="00B050"/>
                </a:solidFill>
              </a:rPr>
              <a:t>7</a:t>
            </a:r>
            <a:r>
              <a:rPr lang="en-US" sz="2600" dirty="0"/>
              <a:t> cookies left. How many cookies did Julie bake?</a:t>
            </a:r>
          </a:p>
          <a:p>
            <a:pPr lvl="2"/>
            <a:r>
              <a:rPr lang="en-US" sz="2600" b="1" dirty="0">
                <a:solidFill>
                  <a:srgbClr val="00B050"/>
                </a:solidFill>
              </a:rPr>
              <a:t>?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= </a:t>
            </a:r>
            <a:r>
              <a:rPr lang="en-US" sz="2600" b="1" dirty="0">
                <a:solidFill>
                  <a:srgbClr val="00B050"/>
                </a:solidFill>
              </a:rPr>
              <a:t>7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BAD58F-66C8-D141-84CC-064FCCE314D4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1911371987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387" y="985653"/>
            <a:ext cx="6874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D88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parts put together for a total?”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9386" y="3084937"/>
            <a:ext cx="8120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amounts compared for a difference?”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9386" y="5347549"/>
            <a:ext cx="7827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“Does an amount increase or decrease?”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CE9C3F-71A5-4F48-A36E-79A75416879E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DC45A4-98F2-7D44-BD3A-13BD0D393828}"/>
              </a:ext>
            </a:extLst>
          </p:cNvPr>
          <p:cNvSpPr/>
          <p:nvPr/>
        </p:nvSpPr>
        <p:spPr>
          <a:xfrm>
            <a:off x="127864" y="2336628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A7F6D8-BC40-F146-9D8B-657CB3186E93}"/>
              </a:ext>
            </a:extLst>
          </p:cNvPr>
          <p:cNvSpPr/>
          <p:nvPr/>
        </p:nvSpPr>
        <p:spPr>
          <a:xfrm>
            <a:off x="127864" y="4600442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1244342922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644271" y="888623"/>
            <a:ext cx="9382125" cy="3530600"/>
          </a:xfrm>
        </p:spPr>
        <p:txBody>
          <a:bodyPr>
            <a:noAutofit/>
          </a:bodyPr>
          <a:lstStyle/>
          <a:p>
            <a:pPr marL="0" lvl="1" indent="0">
              <a:buNone/>
            </a:pPr>
            <a:r>
              <a:rPr lang="en-US" sz="6000" b="1" dirty="0">
                <a:solidFill>
                  <a:srgbClr val="00B050"/>
                </a:solidFill>
              </a:rPr>
              <a:t>ST</a:t>
            </a:r>
            <a:r>
              <a:rPr lang="en-US" sz="6000" dirty="0"/>
              <a:t> 		+/– 	</a:t>
            </a:r>
            <a:r>
              <a:rPr lang="en-US" sz="6000" b="1" dirty="0">
                <a:solidFill>
                  <a:srgbClr val="00B050"/>
                </a:solidFill>
              </a:rPr>
              <a:t>C</a:t>
            </a:r>
            <a:r>
              <a:rPr lang="en-US" sz="6000" dirty="0">
                <a:solidFill>
                  <a:srgbClr val="0070C0"/>
                </a:solidFill>
              </a:rPr>
              <a:t>    </a:t>
            </a:r>
            <a:r>
              <a:rPr lang="en-US" sz="6000" dirty="0"/>
              <a:t>	=		</a:t>
            </a:r>
            <a:r>
              <a:rPr lang="en-US" sz="6000" b="1" dirty="0">
                <a:solidFill>
                  <a:srgbClr val="00B050"/>
                </a:solidFill>
              </a:rPr>
              <a:t>E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6493150" y="3572045"/>
            <a:ext cx="5024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9300"/>
                </a:solidFill>
              </a:rPr>
              <a:t>Fuchs et al. (2008); Griffin &amp; Jitendra (2009)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A532008-C644-F54E-B183-A7230BB8B782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CA235C6-F17D-1B46-9673-52251E545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88" y="1960755"/>
            <a:ext cx="3973816" cy="14672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F22056-A0CB-6540-9AB2-78A6D4FF9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222" y="3552694"/>
            <a:ext cx="5478288" cy="248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8482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4" name="Google Shape;664;p75"/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665" name="Google Shape;665;p75"/>
          <p:cNvSpPr/>
          <p:nvPr/>
        </p:nvSpPr>
        <p:spPr>
          <a:xfrm rot="3258815">
            <a:off x="-11383" y="3555960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IS</a:t>
            </a:r>
            <a:endParaRPr/>
          </a:p>
        </p:txBody>
      </p:sp>
      <p:sp>
        <p:nvSpPr>
          <p:cNvPr id="666" name="Google Shape;666;p75"/>
          <p:cNvSpPr/>
          <p:nvPr/>
        </p:nvSpPr>
        <p:spPr>
          <a:xfrm rot="3277194">
            <a:off x="3776660" y="3552575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NEEDS TO BE</a:t>
            </a:r>
            <a:endParaRPr/>
          </a:p>
        </p:txBody>
      </p:sp>
      <p:pic>
        <p:nvPicPr>
          <p:cNvPr id="667" name="Google Shape;667;p7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8035" y="967511"/>
            <a:ext cx="2076631" cy="36608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766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C3EE051-A191-5543-A964-1E4E82A7EEB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797" y="0"/>
            <a:ext cx="5138442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CFE9E40-F2AF-A44C-9F47-810E740E71E6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  <p:sp>
        <p:nvSpPr>
          <p:cNvPr id="12" name="5-Point Star 11">
            <a:extLst>
              <a:ext uri="{FF2B5EF4-FFF2-40B4-BE49-F238E27FC236}">
                <a16:creationId xmlns:a16="http://schemas.microsoft.com/office/drawing/2014/main" id="{39027333-AAC3-6145-9B59-F053E1C77BA7}"/>
              </a:ext>
            </a:extLst>
          </p:cNvPr>
          <p:cNvSpPr/>
          <p:nvPr/>
        </p:nvSpPr>
        <p:spPr>
          <a:xfrm>
            <a:off x="3230089" y="4239491"/>
            <a:ext cx="1223158" cy="1140031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>
            <a:extLst>
              <a:ext uri="{FF2B5EF4-FFF2-40B4-BE49-F238E27FC236}">
                <a16:creationId xmlns:a16="http://schemas.microsoft.com/office/drawing/2014/main" id="{190DA30A-EA0D-3C4E-A248-608BB32E84F0}"/>
              </a:ext>
            </a:extLst>
          </p:cNvPr>
          <p:cNvSpPr/>
          <p:nvPr/>
        </p:nvSpPr>
        <p:spPr>
          <a:xfrm>
            <a:off x="5710052" y="4239490"/>
            <a:ext cx="1223158" cy="1140031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367496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1"/>
          <p:cNvSpPr txBox="1">
            <a:spLocks/>
          </p:cNvSpPr>
          <p:nvPr/>
        </p:nvSpPr>
        <p:spPr>
          <a:xfrm>
            <a:off x="902093" y="1193893"/>
            <a:ext cx="7897840" cy="13344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dirty="0">
                <a:solidFill>
                  <a:schemeClr val="bg1"/>
                </a:solidFill>
              </a:rPr>
              <a:t>A bus had 13 passengers. At the next stop, more passengers got on the bus. Now, there are 28 passengers. How many passengers got on the bus?		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02364" y="3459831"/>
            <a:ext cx="1096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Chalkduster"/>
                <a:cs typeface="Chalkduster"/>
              </a:rPr>
              <a:t>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77431" y="1161091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374288" y="1484256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499062" y="3473576"/>
            <a:ext cx="103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Chalkduster"/>
                <a:cs typeface="Chalkduster"/>
              </a:rPr>
              <a:t>13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78523" y="3482451"/>
            <a:ext cx="809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>
                <a:solidFill>
                  <a:schemeClr val="accent2"/>
                </a:solidFill>
                <a:latin typeface="Chalkduster"/>
                <a:cs typeface="Chalkduster"/>
              </a:rPr>
              <a:t>28</a:t>
            </a:r>
            <a:endParaRPr lang="en-US" sz="3600" dirty="0">
              <a:solidFill>
                <a:schemeClr val="accent2"/>
              </a:solidFill>
              <a:latin typeface="Chalkduster"/>
              <a:cs typeface="Chalkduster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25601" y="4494508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13 + 15 = 28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069730" y="5507310"/>
            <a:ext cx="52131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? = 15 passengers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2499062" y="2357545"/>
            <a:ext cx="1390985" cy="13034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275200" y="3899596"/>
            <a:ext cx="1414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2400" dirty="0">
                <a:solidFill>
                  <a:schemeClr val="accent2"/>
                </a:solidFill>
                <a:latin typeface="Chalkduster" charset="0"/>
                <a:ea typeface="Chalkduster" charset="0"/>
                <a:cs typeface="Chalkduster" charset="0"/>
              </a:rPr>
              <a:t>13</a:t>
            </a:r>
          </a:p>
          <a:p>
            <a:pPr algn="r" defTabSz="457200"/>
            <a:r>
              <a:rPr lang="en-US" sz="2400" u="sng" dirty="0">
                <a:solidFill>
                  <a:schemeClr val="accent2"/>
                </a:solidFill>
                <a:latin typeface="Chalkduster" charset="0"/>
                <a:ea typeface="Chalkduster" charset="0"/>
                <a:cs typeface="Chalkduster" charset="0"/>
              </a:rPr>
              <a:t>+  ?</a:t>
            </a:r>
          </a:p>
          <a:p>
            <a:pPr algn="r" defTabSz="457200"/>
            <a:r>
              <a:rPr lang="en-US" sz="2400" dirty="0">
                <a:solidFill>
                  <a:schemeClr val="accent2"/>
                </a:solidFill>
                <a:latin typeface="Chalkduster" charset="0"/>
                <a:ea typeface="Chalkduster" charset="0"/>
                <a:cs typeface="Chalkduster" charset="0"/>
              </a:rPr>
              <a:t>28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349677" y="3641636"/>
            <a:ext cx="13449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2400" dirty="0">
                <a:solidFill>
                  <a:schemeClr val="accent2"/>
                </a:solidFill>
                <a:latin typeface="Chalkduster" charset="0"/>
                <a:ea typeface="Chalkduster" charset="0"/>
                <a:cs typeface="Chalkduster" charset="0"/>
              </a:rPr>
              <a:t>28 </a:t>
            </a:r>
          </a:p>
          <a:p>
            <a:pPr algn="r" defTabSz="457200"/>
            <a:r>
              <a:rPr lang="en-US" sz="2400" u="sng" dirty="0">
                <a:solidFill>
                  <a:schemeClr val="accent2"/>
                </a:solidFill>
                <a:latin typeface="Chalkduster" charset="0"/>
                <a:ea typeface="Chalkduster" charset="0"/>
                <a:cs typeface="Chalkduster" charset="0"/>
              </a:rPr>
              <a:t>-  13</a:t>
            </a:r>
          </a:p>
          <a:p>
            <a:pPr marL="342900" indent="-342900" algn="r" defTabSz="457200">
              <a:buFontTx/>
              <a:buChar char="-"/>
            </a:pPr>
            <a:endParaRPr lang="en-US" sz="2400" dirty="0">
              <a:solidFill>
                <a:schemeClr val="accent2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690955" y="2751786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ST + C = 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299066" y="3489739"/>
            <a:ext cx="103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>
                <a:solidFill>
                  <a:schemeClr val="accent2"/>
                </a:solidFill>
                <a:latin typeface="Chalkduster"/>
                <a:cs typeface="Chalkduster"/>
              </a:rPr>
              <a:t>+</a:t>
            </a:r>
            <a:endParaRPr lang="en-US" sz="3600" dirty="0">
              <a:solidFill>
                <a:schemeClr val="accent2"/>
              </a:solidFill>
              <a:latin typeface="Chalkduster"/>
              <a:cs typeface="Chalkduster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497823" y="3446469"/>
            <a:ext cx="103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Chalkduster"/>
                <a:cs typeface="Chalkduster"/>
              </a:rPr>
              <a:t>=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87FD3F2-156D-764E-BE53-BA8A43D7C9D5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757D33-8A1E-154B-97F0-59CA15C50D1A}"/>
              </a:ext>
            </a:extLst>
          </p:cNvPr>
          <p:cNvSpPr txBox="1"/>
          <p:nvPr/>
        </p:nvSpPr>
        <p:spPr>
          <a:xfrm>
            <a:off x="454170" y="2688295"/>
            <a:ext cx="5881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 panose="03050602040202020205" pitchFamily="66" charset="77"/>
                <a:cs typeface="Chalkduster"/>
              </a:rPr>
              <a:t>S</a:t>
            </a:r>
          </a:p>
          <a:p>
            <a:pPr defTabSz="457200"/>
            <a:r>
              <a:rPr lang="en-US" sz="32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8D45805-14D5-7849-B8CB-09F1C3CFAFF1}"/>
              </a:ext>
            </a:extLst>
          </p:cNvPr>
          <p:cNvSpPr txBox="1"/>
          <p:nvPr/>
        </p:nvSpPr>
        <p:spPr>
          <a:xfrm>
            <a:off x="340121" y="268812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38A9209-87C0-604D-9638-746B16D6079A}"/>
              </a:ext>
            </a:extLst>
          </p:cNvPr>
          <p:cNvSpPr txBox="1"/>
          <p:nvPr/>
        </p:nvSpPr>
        <p:spPr>
          <a:xfrm>
            <a:off x="340121" y="309064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F66F749-DC6D-E84C-B077-512217A77075}"/>
              </a:ext>
            </a:extLst>
          </p:cNvPr>
          <p:cNvSpPr txBox="1"/>
          <p:nvPr/>
        </p:nvSpPr>
        <p:spPr>
          <a:xfrm>
            <a:off x="321065" y="3594115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048EB9B-146A-EA42-ABDD-528B1A922BC6}"/>
              </a:ext>
            </a:extLst>
          </p:cNvPr>
          <p:cNvSpPr txBox="1"/>
          <p:nvPr/>
        </p:nvSpPr>
        <p:spPr>
          <a:xfrm>
            <a:off x="330593" y="4032662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314219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21" grpId="0"/>
      <p:bldP spid="23" grpId="0"/>
      <p:bldP spid="24" grpId="0"/>
      <p:bldP spid="25" grpId="0"/>
      <p:bldP spid="41" grpId="0"/>
      <p:bldP spid="42" grpId="0"/>
      <p:bldP spid="43" grpId="0"/>
      <p:bldP spid="44" grpId="0"/>
      <p:bldP spid="45" grpId="0"/>
      <p:bldP spid="22" grpId="0"/>
      <p:bldP spid="27" grpId="0"/>
      <p:bldP spid="28" grpId="0"/>
      <p:bldP spid="29" grpId="0"/>
      <p:bldP spid="30" grpId="0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70C7BA-4D3A-7249-A5F3-16F3CEF1A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102" y="1507252"/>
            <a:ext cx="6570021" cy="125925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DB93B32-C487-C548-B3EA-E7579DDD75D1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131275452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What’s a </a:t>
            </a:r>
            <a:r>
              <a:rPr lang="en-US" sz="3200" b="1" dirty="0">
                <a:solidFill>
                  <a:srgbClr val="7030A0"/>
                </a:solidFill>
              </a:rPr>
              <a:t>Total </a:t>
            </a:r>
            <a:r>
              <a:rPr lang="en-US" sz="3200" dirty="0"/>
              <a:t>problem?</a:t>
            </a:r>
          </a:p>
          <a:p>
            <a:r>
              <a:rPr lang="en-US" sz="3200" dirty="0"/>
              <a:t>What’s a </a:t>
            </a:r>
            <a:r>
              <a:rPr lang="en-US" sz="3200" b="1" dirty="0">
                <a:solidFill>
                  <a:srgbClr val="0070C0"/>
                </a:solidFill>
              </a:rPr>
              <a:t>Difference</a:t>
            </a:r>
            <a:r>
              <a:rPr lang="en-US" sz="3200" dirty="0"/>
              <a:t> problem?</a:t>
            </a:r>
          </a:p>
          <a:p>
            <a:r>
              <a:rPr lang="en-US" sz="3200" dirty="0"/>
              <a:t>What’s a </a:t>
            </a:r>
            <a:r>
              <a:rPr lang="en-US" sz="3200" b="1" dirty="0">
                <a:solidFill>
                  <a:srgbClr val="00B050"/>
                </a:solidFill>
              </a:rPr>
              <a:t>Change</a:t>
            </a:r>
            <a:r>
              <a:rPr lang="en-US" sz="3200" dirty="0"/>
              <a:t> problem?</a:t>
            </a:r>
          </a:p>
        </p:txBody>
      </p:sp>
    </p:spTree>
    <p:extLst>
      <p:ext uri="{BB962C8B-B14F-4D97-AF65-F5344CB8AC3E}">
        <p14:creationId xmlns:p14="http://schemas.microsoft.com/office/powerpoint/2010/main" val="498672614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51FD3C-65B5-FD47-9ED8-E1C0F49575BF}"/>
              </a:ext>
            </a:extLst>
          </p:cNvPr>
          <p:cNvSpPr txBox="1"/>
          <p:nvPr/>
        </p:nvSpPr>
        <p:spPr>
          <a:xfrm>
            <a:off x="1227202" y="2578608"/>
            <a:ext cx="18473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7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24B11C-7486-EC45-B281-AC6BFB7D37FE}"/>
              </a:ext>
            </a:extLst>
          </p:cNvPr>
          <p:cNvSpPr/>
          <p:nvPr/>
        </p:nvSpPr>
        <p:spPr>
          <a:xfrm>
            <a:off x="2591860" y="2224665"/>
            <a:ext cx="41793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Schema Quiz Time!</a:t>
            </a:r>
          </a:p>
        </p:txBody>
      </p:sp>
    </p:spTree>
    <p:extLst>
      <p:ext uri="{BB962C8B-B14F-4D97-AF65-F5344CB8AC3E}">
        <p14:creationId xmlns:p14="http://schemas.microsoft.com/office/powerpoint/2010/main" val="306285296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1138" y="1036637"/>
            <a:ext cx="6191250" cy="513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8451473" y="5337018"/>
            <a:ext cx="11080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Grade 3 STAAR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B71C56-DC86-4C4A-9F3B-DEA151D9A396}"/>
              </a:ext>
            </a:extLst>
          </p:cNvPr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416268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812" y="813231"/>
            <a:ext cx="8050885" cy="20198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083522" y="5337018"/>
            <a:ext cx="18439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Grade 4 Smarted Balanced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4B6802-3DBC-3846-B8FB-3E9E17C71C23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170212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9" y="987425"/>
            <a:ext cx="8329889" cy="22415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097146" y="5337018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Grade 5 Smarter Balanced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C75A9E-50F6-9547-80E1-05006EAC3ADD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164067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Multiplicative Schemas</a:t>
            </a:r>
          </a:p>
        </p:txBody>
      </p:sp>
    </p:spTree>
    <p:extLst>
      <p:ext uri="{BB962C8B-B14F-4D97-AF65-F5344CB8AC3E}">
        <p14:creationId xmlns:p14="http://schemas.microsoft.com/office/powerpoint/2010/main" val="1428176345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2800" b="1" dirty="0">
                <a:solidFill>
                  <a:schemeClr val="accent4"/>
                </a:solidFill>
              </a:rPr>
              <a:t>Groups</a:t>
            </a:r>
            <a:r>
              <a:rPr lang="en-US" sz="2800" dirty="0"/>
              <a:t> multiplied by </a:t>
            </a:r>
            <a:r>
              <a:rPr lang="en-US" sz="2800" b="1" dirty="0">
                <a:solidFill>
                  <a:srgbClr val="FF6600"/>
                </a:solidFill>
              </a:rPr>
              <a:t>number in each group</a:t>
            </a:r>
            <a:r>
              <a:rPr lang="en-US" sz="2800" dirty="0"/>
              <a:t> for a </a:t>
            </a:r>
            <a:r>
              <a:rPr lang="en-US" sz="2800" b="1" dirty="0">
                <a:solidFill>
                  <a:srgbClr val="0070C0"/>
                </a:solidFill>
              </a:rPr>
              <a:t>product</a:t>
            </a:r>
            <a:r>
              <a:rPr lang="en-US" sz="2800" b="1" dirty="0"/>
              <a:t> </a:t>
            </a:r>
            <a:endParaRPr lang="en-US" sz="2800" dirty="0"/>
          </a:p>
          <a:p>
            <a:pPr lvl="1"/>
            <a:r>
              <a:rPr lang="en-US" sz="2600" dirty="0"/>
              <a:t>Scott has </a:t>
            </a:r>
            <a:r>
              <a:rPr lang="en-US" sz="2600" b="1" dirty="0">
                <a:solidFill>
                  <a:schemeClr val="accent4"/>
                </a:solidFill>
              </a:rPr>
              <a:t>2</a:t>
            </a:r>
            <a:r>
              <a:rPr lang="en-US" sz="2600" dirty="0"/>
              <a:t> bags of apples. There are </a:t>
            </a:r>
            <a:r>
              <a:rPr lang="en-US" sz="2600" b="1" dirty="0">
                <a:solidFill>
                  <a:srgbClr val="EB641B"/>
                </a:solidFill>
              </a:rPr>
              <a:t>6</a:t>
            </a:r>
            <a:r>
              <a:rPr lang="en-US" sz="2600" dirty="0"/>
              <a:t> apples in each bag. How many apples does Scott have altogether? </a:t>
            </a:r>
          </a:p>
          <a:p>
            <a:pPr lvl="2"/>
            <a:r>
              <a:rPr lang="en-US" sz="2600" b="1" dirty="0">
                <a:solidFill>
                  <a:schemeClr val="accent4"/>
                </a:solidFill>
              </a:rPr>
              <a:t>2</a:t>
            </a:r>
            <a:r>
              <a:rPr lang="en-US" sz="2600" dirty="0"/>
              <a:t> × </a:t>
            </a:r>
            <a:r>
              <a:rPr lang="en-US" sz="2600" b="1" dirty="0">
                <a:solidFill>
                  <a:srgbClr val="EB641B"/>
                </a:solidFill>
              </a:rPr>
              <a:t>6</a:t>
            </a:r>
            <a:r>
              <a:rPr lang="en-US" sz="2600" dirty="0"/>
              <a:t> = </a:t>
            </a:r>
            <a:r>
              <a:rPr lang="en-US" sz="2600" b="1" dirty="0">
                <a:solidFill>
                  <a:srgbClr val="0070C0"/>
                </a:solidFill>
              </a:rPr>
              <a:t>? 		</a:t>
            </a:r>
          </a:p>
          <a:p>
            <a:pPr lvl="1"/>
            <a:r>
              <a:rPr lang="en-US" sz="2600" dirty="0"/>
              <a:t>Scott has </a:t>
            </a:r>
            <a:r>
              <a:rPr lang="en-US" sz="2600" b="1" dirty="0">
                <a:solidFill>
                  <a:srgbClr val="0070C0"/>
                </a:solidFill>
              </a:rPr>
              <a:t>12</a:t>
            </a:r>
            <a:r>
              <a:rPr lang="en-US" sz="2600" dirty="0"/>
              <a:t> apples. He wants to share them equally among his </a:t>
            </a:r>
            <a:r>
              <a:rPr lang="en-US" sz="2600" b="1" dirty="0">
                <a:solidFill>
                  <a:schemeClr val="accent4"/>
                </a:solidFill>
              </a:rPr>
              <a:t>2</a:t>
            </a:r>
            <a:r>
              <a:rPr lang="en-US" sz="2600" dirty="0"/>
              <a:t> friends. How many apples will each friend receive?</a:t>
            </a:r>
          </a:p>
          <a:p>
            <a:pPr lvl="2"/>
            <a:r>
              <a:rPr lang="en-US" sz="2600" b="1" dirty="0">
                <a:solidFill>
                  <a:schemeClr val="accent4"/>
                </a:solidFill>
              </a:rPr>
              <a:t>2</a:t>
            </a:r>
            <a:r>
              <a:rPr lang="en-US" sz="2600" b="1" dirty="0">
                <a:solidFill>
                  <a:srgbClr val="00B050"/>
                </a:solidFill>
              </a:rPr>
              <a:t> </a:t>
            </a:r>
            <a:r>
              <a:rPr lang="en-US" sz="2600" dirty="0"/>
              <a:t>× </a:t>
            </a:r>
            <a:r>
              <a:rPr lang="en-US" sz="2600" b="1" dirty="0">
                <a:solidFill>
                  <a:srgbClr val="EB641B"/>
                </a:solidFill>
              </a:rPr>
              <a:t>?</a:t>
            </a:r>
            <a:r>
              <a:rPr lang="en-US" sz="2600" dirty="0">
                <a:solidFill>
                  <a:srgbClr val="EB641B"/>
                </a:solidFill>
              </a:rPr>
              <a:t> </a:t>
            </a:r>
            <a:r>
              <a:rPr lang="en-US" sz="2600" dirty="0"/>
              <a:t>= </a:t>
            </a:r>
            <a:r>
              <a:rPr lang="en-US" sz="2600" b="1" dirty="0">
                <a:solidFill>
                  <a:srgbClr val="0070C0"/>
                </a:solidFill>
              </a:rPr>
              <a:t>12			</a:t>
            </a:r>
          </a:p>
          <a:p>
            <a:pPr lvl="1"/>
            <a:r>
              <a:rPr lang="en-US" sz="2600" dirty="0"/>
              <a:t>Scott has </a:t>
            </a:r>
            <a:r>
              <a:rPr lang="en-US" sz="2600" b="1" dirty="0">
                <a:solidFill>
                  <a:srgbClr val="0070C0"/>
                </a:solidFill>
              </a:rPr>
              <a:t>12</a:t>
            </a:r>
            <a:r>
              <a:rPr lang="en-US" sz="2600" dirty="0"/>
              <a:t> apples. He put them into bags containing </a:t>
            </a:r>
            <a:r>
              <a:rPr lang="en-US" sz="2600" b="1" dirty="0">
                <a:solidFill>
                  <a:srgbClr val="EB641B"/>
                </a:solidFill>
              </a:rPr>
              <a:t>6</a:t>
            </a:r>
            <a:r>
              <a:rPr lang="en-US" sz="2600" dirty="0"/>
              <a:t> apples each. How many bags did Scott use?</a:t>
            </a:r>
          </a:p>
          <a:p>
            <a:pPr lvl="2"/>
            <a:r>
              <a:rPr lang="en-US" sz="2600" b="1" dirty="0">
                <a:solidFill>
                  <a:schemeClr val="accent4"/>
                </a:solidFill>
              </a:rPr>
              <a:t>?</a:t>
            </a:r>
            <a:r>
              <a:rPr lang="en-US" sz="2600" dirty="0">
                <a:solidFill>
                  <a:schemeClr val="accent4"/>
                </a:solidFill>
              </a:rPr>
              <a:t> </a:t>
            </a:r>
            <a:r>
              <a:rPr lang="en-US" sz="2600" dirty="0"/>
              <a:t>× </a:t>
            </a:r>
            <a:r>
              <a:rPr lang="en-US" sz="2600" b="1" dirty="0">
                <a:solidFill>
                  <a:srgbClr val="EB641B"/>
                </a:solidFill>
              </a:rPr>
              <a:t>6</a:t>
            </a:r>
            <a:r>
              <a:rPr lang="en-US" sz="2600" dirty="0"/>
              <a:t> = </a:t>
            </a:r>
            <a:r>
              <a:rPr lang="en-US" sz="2600" b="1" dirty="0">
                <a:solidFill>
                  <a:srgbClr val="0070C0"/>
                </a:solidFill>
              </a:rPr>
              <a:t>12			</a:t>
            </a:r>
          </a:p>
          <a:p>
            <a:pPr lvl="2"/>
            <a:endParaRPr lang="en-US" sz="2600" b="1" dirty="0">
              <a:solidFill>
                <a:srgbClr val="0070C0"/>
              </a:solidFill>
            </a:endParaRPr>
          </a:p>
          <a:p>
            <a:pPr lvl="2" eaLnBrk="1" hangingPunct="1"/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339763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87091" y="611753"/>
            <a:ext cx="5056909" cy="98367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Instructional Platform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3363" y="1748589"/>
            <a:ext cx="42899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DELIVERY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3363" y="3890210"/>
            <a:ext cx="46425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STRATEGIES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232708" y="2256772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18" name="Oval 17"/>
          <p:cNvSpPr/>
          <p:nvPr/>
        </p:nvSpPr>
        <p:spPr>
          <a:xfrm>
            <a:off x="6619933" y="3327838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23" name="Oval 22"/>
          <p:cNvSpPr/>
          <p:nvPr/>
        </p:nvSpPr>
        <p:spPr>
          <a:xfrm>
            <a:off x="5478770" y="2764955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Precise language</a:t>
            </a:r>
          </a:p>
        </p:txBody>
      </p:sp>
      <p:sp>
        <p:nvSpPr>
          <p:cNvPr id="24" name="Oval 23"/>
          <p:cNvSpPr/>
          <p:nvPr/>
        </p:nvSpPr>
        <p:spPr>
          <a:xfrm>
            <a:off x="5020935" y="4453093"/>
            <a:ext cx="2187879" cy="51708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Fluency building</a:t>
            </a:r>
          </a:p>
        </p:txBody>
      </p:sp>
      <p:sp>
        <p:nvSpPr>
          <p:cNvPr id="25" name="Oval 24"/>
          <p:cNvSpPr/>
          <p:nvPr/>
        </p:nvSpPr>
        <p:spPr>
          <a:xfrm>
            <a:off x="5996435" y="4977435"/>
            <a:ext cx="2187879" cy="51708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Problem solving instruction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5A25BB-C2A0-CB43-9810-09153E8128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1" y="719582"/>
            <a:ext cx="3082169" cy="54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72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 animBg="1"/>
      <p:bldP spid="24" grpId="0" animBg="1"/>
      <p:bldP spid="25" grpId="0" animBg="1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387" y="985653"/>
            <a:ext cx="8590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there groups with an equal number in each group?”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127864" y="130108"/>
            <a:ext cx="3372574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1527596142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573088" y="1576771"/>
            <a:ext cx="8428037" cy="41068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b="1" dirty="0">
                <a:solidFill>
                  <a:schemeClr val="accent4"/>
                </a:solidFill>
              </a:rPr>
              <a:t>G</a:t>
            </a:r>
            <a:r>
              <a:rPr lang="en-US" sz="6000" dirty="0">
                <a:solidFill>
                  <a:srgbClr val="00B050"/>
                </a:solidFill>
              </a:rPr>
              <a:t>		</a:t>
            </a:r>
            <a:r>
              <a:rPr lang="en-US" sz="6000" dirty="0"/>
              <a:t>×		</a:t>
            </a:r>
            <a:r>
              <a:rPr lang="en-US" sz="6000" b="1" dirty="0">
                <a:solidFill>
                  <a:srgbClr val="EB641B"/>
                </a:solidFill>
              </a:rPr>
              <a:t>N</a:t>
            </a:r>
            <a:r>
              <a:rPr lang="en-US" sz="6000" dirty="0">
                <a:solidFill>
                  <a:srgbClr val="EB641B"/>
                </a:solidFill>
              </a:rPr>
              <a:t> </a:t>
            </a:r>
            <a:r>
              <a:rPr lang="en-US" sz="6000" dirty="0">
                <a:solidFill>
                  <a:srgbClr val="00B050"/>
                </a:solidFill>
              </a:rPr>
              <a:t>		</a:t>
            </a:r>
            <a:r>
              <a:rPr lang="en-US" sz="6000" dirty="0"/>
              <a:t>=</a:t>
            </a:r>
            <a:r>
              <a:rPr lang="en-US" sz="6000" dirty="0">
                <a:solidFill>
                  <a:srgbClr val="00B050"/>
                </a:solidFill>
              </a:rPr>
              <a:t> 		</a:t>
            </a:r>
            <a:r>
              <a:rPr lang="en-US" sz="6000" b="1" dirty="0">
                <a:solidFill>
                  <a:srgbClr val="0070C0"/>
                </a:solidFill>
              </a:rPr>
              <a:t>P</a:t>
            </a:r>
          </a:p>
          <a:p>
            <a:pPr marL="0" indent="0">
              <a:buNone/>
            </a:pPr>
            <a:r>
              <a:rPr lang="en-US" sz="6000" b="1" dirty="0">
                <a:solidFill>
                  <a:srgbClr val="00B050"/>
                </a:solidFill>
              </a:rPr>
              <a:t>	</a:t>
            </a:r>
            <a:endParaRPr lang="en-US" sz="6000" dirty="0"/>
          </a:p>
        </p:txBody>
      </p:sp>
      <p:sp>
        <p:nvSpPr>
          <p:cNvPr id="10" name="Rectangle 9"/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F58912-9F54-AC4F-AED7-E0C91C278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443" y="3244471"/>
            <a:ext cx="5265493" cy="243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544538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A3665A-A897-0D4D-B75C-C9A187C4793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6567" y="0"/>
            <a:ext cx="5189018" cy="6858000"/>
          </a:xfrm>
          <a:prstGeom prst="rect">
            <a:avLst/>
          </a:prstGeom>
        </p:spPr>
      </p:pic>
      <p:sp>
        <p:nvSpPr>
          <p:cNvPr id="7" name="5-Point Star 6">
            <a:extLst>
              <a:ext uri="{FF2B5EF4-FFF2-40B4-BE49-F238E27FC236}">
                <a16:creationId xmlns:a16="http://schemas.microsoft.com/office/drawing/2014/main" id="{D3A683BA-84BE-3149-AAE0-D491EF4ABE15}"/>
              </a:ext>
            </a:extLst>
          </p:cNvPr>
          <p:cNvSpPr/>
          <p:nvPr/>
        </p:nvSpPr>
        <p:spPr>
          <a:xfrm>
            <a:off x="4277435" y="1308288"/>
            <a:ext cx="1223158" cy="1140031"/>
          </a:xfrm>
          <a:prstGeom prst="star5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171299-27B5-6D41-A4E7-A7915BAEA203}"/>
              </a:ext>
            </a:extLst>
          </p:cNvPr>
          <p:cNvSpPr/>
          <p:nvPr/>
        </p:nvSpPr>
        <p:spPr>
          <a:xfrm>
            <a:off x="127864" y="130108"/>
            <a:ext cx="3372574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  <p:sp>
        <p:nvSpPr>
          <p:cNvPr id="8" name="5-Point Star 7">
            <a:extLst>
              <a:ext uri="{FF2B5EF4-FFF2-40B4-BE49-F238E27FC236}">
                <a16:creationId xmlns:a16="http://schemas.microsoft.com/office/drawing/2014/main" id="{78B62266-6BE2-A748-A687-580B021FA368}"/>
              </a:ext>
            </a:extLst>
          </p:cNvPr>
          <p:cNvSpPr/>
          <p:nvPr/>
        </p:nvSpPr>
        <p:spPr>
          <a:xfrm>
            <a:off x="6823900" y="1308288"/>
            <a:ext cx="1223158" cy="1140031"/>
          </a:xfrm>
          <a:prstGeom prst="star5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261371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92" y="657807"/>
            <a:ext cx="8116097" cy="216776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616816" y="3682226"/>
            <a:ext cx="1096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Chalkduster"/>
                <a:cs typeface="Chalkduster"/>
              </a:rPr>
              <a:t>25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59827" y="995272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88142" y="1512007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701023" y="3682226"/>
            <a:ext cx="103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Chalkduster"/>
                <a:cs typeface="Chalkduster"/>
              </a:rPr>
              <a:t>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752936" y="3733991"/>
            <a:ext cx="809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>
                <a:solidFill>
                  <a:schemeClr val="accent2"/>
                </a:solidFill>
                <a:latin typeface="Chalkduster"/>
                <a:cs typeface="Chalkduster"/>
              </a:rPr>
              <a:t>?</a:t>
            </a:r>
            <a:endParaRPr lang="en-US" sz="3600" dirty="0">
              <a:solidFill>
                <a:schemeClr val="accent2"/>
              </a:solidFill>
              <a:latin typeface="Chalkduster"/>
              <a:cs typeface="Chalkduster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62991" y="4479916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>
                <a:solidFill>
                  <a:schemeClr val="accent2"/>
                </a:solidFill>
                <a:latin typeface="Chalkduster"/>
                <a:cs typeface="Chalkduster"/>
              </a:rPr>
              <a:t>6 x 25 = 150</a:t>
            </a:r>
            <a:endParaRPr lang="en-US" sz="3000" dirty="0">
              <a:solidFill>
                <a:schemeClr val="accent2"/>
              </a:solidFill>
              <a:latin typeface="Chalkduster"/>
              <a:cs typeface="Chalkduster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89356" y="5658093"/>
            <a:ext cx="52131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? = 150 cherries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1543357" y="2383510"/>
            <a:ext cx="1390985" cy="1303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29959" y="3129266"/>
            <a:ext cx="58810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S</a:t>
            </a:r>
          </a:p>
          <a:p>
            <a:pPr defTabSz="457200"/>
            <a:r>
              <a:rPr lang="en-US" sz="3200" dirty="0">
                <a:solidFill>
                  <a:schemeClr val="accent2"/>
                </a:solidFill>
              </a:rPr>
              <a:t>✓</a:t>
            </a:r>
          </a:p>
          <a:p>
            <a:pPr defTabSz="457200"/>
            <a:endParaRPr lang="en-US" sz="3000" dirty="0">
              <a:solidFill>
                <a:schemeClr val="accent2"/>
              </a:solidFill>
              <a:latin typeface="Chalkduster"/>
              <a:cs typeface="Chalkduster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1170" y="3095675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667272" y="3020723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G x N = P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182597" y="3644366"/>
            <a:ext cx="103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>
                <a:solidFill>
                  <a:schemeClr val="accent2"/>
                </a:solidFill>
                <a:latin typeface="Chalkduster"/>
                <a:cs typeface="Chalkduster"/>
              </a:rPr>
              <a:t>x</a:t>
            </a:r>
            <a:endParaRPr lang="en-US" sz="3600" dirty="0">
              <a:solidFill>
                <a:schemeClr val="accent2"/>
              </a:solidFill>
              <a:latin typeface="Chalkduster"/>
              <a:cs typeface="Chalkduster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292248" y="3639473"/>
            <a:ext cx="500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Chalkduster"/>
                <a:cs typeface="Chalkduster"/>
              </a:rPr>
              <a:t>=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51170" y="3558176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58511" y="400777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31292" y="4490853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BA2B4DD-B874-FE49-B752-6961BAB8C129}"/>
              </a:ext>
            </a:extLst>
          </p:cNvPr>
          <p:cNvSpPr/>
          <p:nvPr/>
        </p:nvSpPr>
        <p:spPr>
          <a:xfrm>
            <a:off x="127864" y="130108"/>
            <a:ext cx="3372574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14721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  <p:bldP spid="20" grpId="0"/>
      <p:bldP spid="21" grpId="0"/>
      <p:bldP spid="22" grpId="0"/>
      <p:bldP spid="24" grpId="0"/>
      <p:bldP spid="25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770BB6-A245-AE40-A026-F62932805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440" y="1359433"/>
            <a:ext cx="6957119" cy="128619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F88FDAA-B29F-5945-9149-EC72893B1950}"/>
              </a:ext>
            </a:extLst>
          </p:cNvPr>
          <p:cNvSpPr/>
          <p:nvPr/>
        </p:nvSpPr>
        <p:spPr>
          <a:xfrm>
            <a:off x="127864" y="130108"/>
            <a:ext cx="3372574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952480816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2800" b="1" dirty="0">
                <a:solidFill>
                  <a:srgbClr val="00B050"/>
                </a:solidFill>
              </a:rPr>
              <a:t>Set</a:t>
            </a:r>
            <a:r>
              <a:rPr lang="en-US" sz="2800" dirty="0"/>
              <a:t> multiplied by a number of </a:t>
            </a:r>
            <a:r>
              <a:rPr lang="en-US" sz="2800" b="1" dirty="0">
                <a:solidFill>
                  <a:srgbClr val="EB641B"/>
                </a:solidFill>
              </a:rPr>
              <a:t>times</a:t>
            </a:r>
            <a:r>
              <a:rPr lang="en-US" sz="2800" dirty="0"/>
              <a:t> for a </a:t>
            </a:r>
            <a:r>
              <a:rPr lang="en-US" sz="2800" b="1" dirty="0">
                <a:solidFill>
                  <a:srgbClr val="0070C0"/>
                </a:solidFill>
              </a:rPr>
              <a:t>product</a:t>
            </a:r>
            <a:endParaRPr lang="en-US" sz="2400" dirty="0"/>
          </a:p>
          <a:p>
            <a:pPr lvl="1"/>
            <a:r>
              <a:rPr lang="en-US" sz="2400" dirty="0"/>
              <a:t>Julie picked </a:t>
            </a:r>
            <a:r>
              <a:rPr lang="en-US" sz="2400" b="1" dirty="0">
                <a:solidFill>
                  <a:srgbClr val="00B050"/>
                </a:solidFill>
              </a:rPr>
              <a:t>6</a:t>
            </a:r>
            <a:r>
              <a:rPr lang="en-US" sz="2400" dirty="0"/>
              <a:t> apples. Amy picked </a:t>
            </a:r>
            <a:r>
              <a:rPr lang="en-US" sz="2400" b="1" dirty="0">
                <a:solidFill>
                  <a:srgbClr val="EB641B"/>
                </a:solidFill>
              </a:rPr>
              <a:t>2</a:t>
            </a:r>
            <a:r>
              <a:rPr lang="en-US" sz="2400" dirty="0"/>
              <a:t> times as many apples as </a:t>
            </a:r>
            <a:r>
              <a:rPr lang="en-US" dirty="0"/>
              <a:t>Marcie. </a:t>
            </a:r>
            <a:r>
              <a:rPr lang="en-US" sz="2400" dirty="0"/>
              <a:t>How many apples did </a:t>
            </a:r>
            <a:r>
              <a:rPr lang="en-US" dirty="0"/>
              <a:t>Lisa </a:t>
            </a:r>
            <a:r>
              <a:rPr lang="en-US" sz="2400" dirty="0"/>
              <a:t>pick?  </a:t>
            </a:r>
          </a:p>
          <a:p>
            <a:pPr lvl="2"/>
            <a:r>
              <a:rPr lang="en-US" sz="2400" b="1" dirty="0">
                <a:solidFill>
                  <a:srgbClr val="00B050"/>
                </a:solidFill>
              </a:rPr>
              <a:t>6</a:t>
            </a:r>
            <a:r>
              <a:rPr lang="en-US" sz="2400" dirty="0"/>
              <a:t> × </a:t>
            </a:r>
            <a:r>
              <a:rPr lang="en-US" sz="2400" b="1" dirty="0">
                <a:solidFill>
                  <a:srgbClr val="EB641B"/>
                </a:solidFill>
              </a:rPr>
              <a:t>2</a:t>
            </a:r>
            <a:r>
              <a:rPr lang="en-US" sz="2400" dirty="0"/>
              <a:t> = </a:t>
            </a:r>
            <a:r>
              <a:rPr lang="en-US" sz="2400" b="1" dirty="0">
                <a:solidFill>
                  <a:srgbClr val="0070C0"/>
                </a:solidFill>
              </a:rPr>
              <a:t>?			</a:t>
            </a:r>
          </a:p>
          <a:p>
            <a:pPr lvl="1"/>
            <a:r>
              <a:rPr lang="en-US" dirty="0"/>
              <a:t>Amy </a:t>
            </a:r>
            <a:r>
              <a:rPr lang="en-US" sz="2400" dirty="0"/>
              <a:t>picked </a:t>
            </a:r>
            <a:r>
              <a:rPr lang="en-US" sz="2400" b="1" dirty="0">
                <a:solidFill>
                  <a:srgbClr val="0070C0"/>
                </a:solidFill>
              </a:rPr>
              <a:t>12</a:t>
            </a:r>
            <a:r>
              <a:rPr lang="en-US" sz="2400" dirty="0"/>
              <a:t> apples. She picked </a:t>
            </a:r>
            <a:r>
              <a:rPr lang="en-US" sz="2400" b="1" dirty="0">
                <a:solidFill>
                  <a:srgbClr val="EB641B"/>
                </a:solidFill>
              </a:rPr>
              <a:t>2</a:t>
            </a:r>
            <a:r>
              <a:rPr lang="en-US" sz="2400" dirty="0"/>
              <a:t> times as many apples as </a:t>
            </a:r>
            <a:r>
              <a:rPr lang="en-US" dirty="0"/>
              <a:t>Julie. </a:t>
            </a:r>
            <a:r>
              <a:rPr lang="en-US" sz="2400" dirty="0"/>
              <a:t>How many apples did </a:t>
            </a:r>
            <a:r>
              <a:rPr lang="en-US" dirty="0"/>
              <a:t>Julie </a:t>
            </a:r>
            <a:r>
              <a:rPr lang="en-US" sz="2400" dirty="0"/>
              <a:t>pick?  </a:t>
            </a:r>
          </a:p>
          <a:p>
            <a:pPr lvl="2"/>
            <a:r>
              <a:rPr lang="en-US" sz="2400" b="1" dirty="0">
                <a:solidFill>
                  <a:srgbClr val="00B050"/>
                </a:solidFill>
              </a:rPr>
              <a:t>?</a:t>
            </a:r>
            <a:r>
              <a:rPr lang="en-US" sz="2400" dirty="0"/>
              <a:t> × </a:t>
            </a:r>
            <a:r>
              <a:rPr lang="en-US" sz="2400" b="1" dirty="0">
                <a:solidFill>
                  <a:srgbClr val="EB641B"/>
                </a:solidFill>
              </a:rPr>
              <a:t>2</a:t>
            </a:r>
            <a:r>
              <a:rPr lang="en-US" sz="2400" dirty="0"/>
              <a:t> = </a:t>
            </a:r>
            <a:r>
              <a:rPr lang="en-US" sz="2400" b="1" dirty="0">
                <a:solidFill>
                  <a:srgbClr val="0070C0"/>
                </a:solidFill>
              </a:rPr>
              <a:t>12			</a:t>
            </a:r>
          </a:p>
          <a:p>
            <a:pPr lvl="1"/>
            <a:r>
              <a:rPr lang="en-US" dirty="0"/>
              <a:t>Amy </a:t>
            </a:r>
            <a:r>
              <a:rPr lang="en-US" sz="2400" dirty="0"/>
              <a:t>picked </a:t>
            </a:r>
            <a:r>
              <a:rPr lang="en-US" sz="2400" b="1" dirty="0">
                <a:solidFill>
                  <a:srgbClr val="0070C0"/>
                </a:solidFill>
              </a:rPr>
              <a:t>12</a:t>
            </a:r>
            <a:r>
              <a:rPr lang="en-US" sz="2400" dirty="0"/>
              <a:t> apples, and </a:t>
            </a:r>
            <a:r>
              <a:rPr lang="en-US" dirty="0"/>
              <a:t>Julie </a:t>
            </a:r>
            <a:r>
              <a:rPr lang="en-US" sz="2400" dirty="0"/>
              <a:t>picked </a:t>
            </a:r>
            <a:r>
              <a:rPr lang="en-US" sz="2400" b="1" dirty="0">
                <a:solidFill>
                  <a:srgbClr val="00B050"/>
                </a:solidFill>
              </a:rPr>
              <a:t>6</a:t>
            </a:r>
            <a:r>
              <a:rPr lang="en-US" sz="2400" dirty="0"/>
              <a:t> apples. How many times as many apples did </a:t>
            </a:r>
            <a:r>
              <a:rPr lang="en-US"/>
              <a:t>Amy </a:t>
            </a:r>
            <a:r>
              <a:rPr lang="en-US" sz="2400"/>
              <a:t>pick?  </a:t>
            </a:r>
            <a:endParaRPr lang="en-US" sz="2400" dirty="0"/>
          </a:p>
          <a:p>
            <a:pPr lvl="2"/>
            <a:r>
              <a:rPr lang="en-US" sz="2400" b="1" dirty="0">
                <a:solidFill>
                  <a:srgbClr val="00B050"/>
                </a:solidFill>
              </a:rPr>
              <a:t>6</a:t>
            </a:r>
            <a:r>
              <a:rPr lang="en-US" sz="2400" dirty="0"/>
              <a:t> × </a:t>
            </a:r>
            <a:r>
              <a:rPr lang="en-US" sz="2400" b="1" dirty="0">
                <a:solidFill>
                  <a:srgbClr val="EB641B"/>
                </a:solidFill>
              </a:rPr>
              <a:t>?</a:t>
            </a:r>
            <a:r>
              <a:rPr lang="en-US" sz="2400" dirty="0"/>
              <a:t> = </a:t>
            </a:r>
            <a:r>
              <a:rPr lang="en-US" sz="2400" b="1" dirty="0">
                <a:solidFill>
                  <a:srgbClr val="0070C0"/>
                </a:solidFill>
              </a:rPr>
              <a:t>12			</a:t>
            </a:r>
          </a:p>
          <a:p>
            <a:pPr lvl="2"/>
            <a:endParaRPr lang="en-US" sz="2400" b="1" dirty="0">
              <a:solidFill>
                <a:srgbClr val="0070C0"/>
              </a:solidFill>
            </a:endParaRPr>
          </a:p>
          <a:p>
            <a:pPr lvl="2" eaLnBrk="1" hangingPunct="1"/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360462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387" y="985653"/>
            <a:ext cx="8590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there groups with an equal number in each group?”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127864" y="130108"/>
            <a:ext cx="3372574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9386" y="3084937"/>
            <a:ext cx="7626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“Is a set compared a number of times?”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8C9CA7-D7E8-0A4B-AAA1-A682F6552426}"/>
              </a:ext>
            </a:extLst>
          </p:cNvPr>
          <p:cNvSpPr/>
          <p:nvPr/>
        </p:nvSpPr>
        <p:spPr>
          <a:xfrm>
            <a:off x="127864" y="2356405"/>
            <a:ext cx="3372574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3318718785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715963" y="600075"/>
            <a:ext cx="8428037" cy="4953000"/>
          </a:xfrm>
        </p:spPr>
        <p:txBody>
          <a:bodyPr>
            <a:noAutofit/>
          </a:bodyPr>
          <a:lstStyle/>
          <a:p>
            <a:pPr eaLnBrk="1" hangingPunct="1"/>
            <a:endParaRPr lang="en-US" sz="2400" b="1" dirty="0"/>
          </a:p>
          <a:p>
            <a:pPr marL="0" indent="0">
              <a:buNone/>
            </a:pPr>
            <a:r>
              <a:rPr lang="en-US" sz="6000" b="1" dirty="0">
                <a:solidFill>
                  <a:srgbClr val="00B050"/>
                </a:solidFill>
              </a:rPr>
              <a:t>S</a:t>
            </a:r>
            <a:r>
              <a:rPr lang="en-US" sz="6000" dirty="0">
                <a:solidFill>
                  <a:srgbClr val="00B050"/>
                </a:solidFill>
              </a:rPr>
              <a:t>		</a:t>
            </a:r>
            <a:r>
              <a:rPr lang="en-US" sz="6000" dirty="0"/>
              <a:t>×</a:t>
            </a:r>
            <a:r>
              <a:rPr lang="en-US" sz="6000" dirty="0">
                <a:solidFill>
                  <a:srgbClr val="00B050"/>
                </a:solidFill>
              </a:rPr>
              <a:t>		</a:t>
            </a:r>
            <a:r>
              <a:rPr lang="en-US" sz="6000" b="1" dirty="0">
                <a:solidFill>
                  <a:srgbClr val="EB641B"/>
                </a:solidFill>
              </a:rPr>
              <a:t>T</a:t>
            </a:r>
            <a:r>
              <a:rPr lang="en-US" sz="6000" dirty="0">
                <a:solidFill>
                  <a:srgbClr val="00B050"/>
                </a:solidFill>
              </a:rPr>
              <a:t> 		</a:t>
            </a:r>
            <a:r>
              <a:rPr lang="en-US" sz="6000" dirty="0"/>
              <a:t>=</a:t>
            </a:r>
            <a:r>
              <a:rPr lang="en-US" sz="6000" dirty="0">
                <a:solidFill>
                  <a:srgbClr val="00B050"/>
                </a:solidFill>
              </a:rPr>
              <a:t> 		</a:t>
            </a:r>
            <a:r>
              <a:rPr lang="en-US" sz="6000" b="1" dirty="0">
                <a:solidFill>
                  <a:srgbClr val="0070C0"/>
                </a:solidFill>
              </a:rPr>
              <a:t>P</a:t>
            </a:r>
          </a:p>
          <a:p>
            <a:pPr marL="0" indent="0">
              <a:buNone/>
            </a:pPr>
            <a:r>
              <a:rPr lang="en-US" sz="6000" b="1" dirty="0">
                <a:solidFill>
                  <a:srgbClr val="00B050"/>
                </a:solidFill>
              </a:rPr>
              <a:t>	</a:t>
            </a:r>
            <a:endParaRPr lang="en-US" sz="6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7DF746-9D04-2C47-A958-D1B58F7AB5B0}"/>
              </a:ext>
            </a:extLst>
          </p:cNvPr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83B5FA-0129-8B4E-8FE2-6A09A126E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580" y="2881757"/>
            <a:ext cx="5589219" cy="267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77504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A3665A-A897-0D4D-B75C-C9A187C4793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6567" y="0"/>
            <a:ext cx="5189018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7DBC262-6C38-5A48-9344-D6882FAC2A30}"/>
              </a:ext>
            </a:extLst>
          </p:cNvPr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  <p:sp>
        <p:nvSpPr>
          <p:cNvPr id="10" name="5-Point Star 9">
            <a:extLst>
              <a:ext uri="{FF2B5EF4-FFF2-40B4-BE49-F238E27FC236}">
                <a16:creationId xmlns:a16="http://schemas.microsoft.com/office/drawing/2014/main" id="{2706514D-2BB4-CE49-A210-E9132FE6A9CB}"/>
              </a:ext>
            </a:extLst>
          </p:cNvPr>
          <p:cNvSpPr/>
          <p:nvPr/>
        </p:nvSpPr>
        <p:spPr>
          <a:xfrm>
            <a:off x="4412196" y="4057412"/>
            <a:ext cx="1223158" cy="1140031"/>
          </a:xfrm>
          <a:prstGeom prst="star5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848929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2B1DAA-A432-1748-B541-EDE43E6B7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28" y="1133246"/>
            <a:ext cx="8919743" cy="14962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9C6686F-CCF8-414A-BDEC-95DB7273E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3381" y="3514842"/>
            <a:ext cx="4021095" cy="19218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8097143" y="5138056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4 Smarter Balanced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51306" y="3921767"/>
            <a:ext cx="7315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18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33324" y="5394239"/>
            <a:ext cx="56022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? = 54 books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B44248-A659-3247-8325-70FB8EE04500}"/>
              </a:ext>
            </a:extLst>
          </p:cNvPr>
          <p:cNvSpPr txBox="1"/>
          <p:nvPr/>
        </p:nvSpPr>
        <p:spPr>
          <a:xfrm>
            <a:off x="308452" y="3756078"/>
            <a:ext cx="58810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S</a:t>
            </a:r>
          </a:p>
          <a:p>
            <a:pPr defTabSz="457200"/>
            <a:r>
              <a:rPr lang="en-US" sz="3200" dirty="0">
                <a:solidFill>
                  <a:schemeClr val="accent2"/>
                </a:solidFill>
              </a:rPr>
              <a:t>✓</a:t>
            </a:r>
          </a:p>
          <a:p>
            <a:pPr defTabSz="457200"/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578ECC-3793-4240-91E5-FB862DE2C7B3}"/>
              </a:ext>
            </a:extLst>
          </p:cNvPr>
          <p:cNvSpPr txBox="1"/>
          <p:nvPr/>
        </p:nvSpPr>
        <p:spPr>
          <a:xfrm>
            <a:off x="4090826" y="3921767"/>
            <a:ext cx="7315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3B98A9-2B49-D248-B046-D9CFFB46B526}"/>
              </a:ext>
            </a:extLst>
          </p:cNvPr>
          <p:cNvSpPr txBox="1"/>
          <p:nvPr/>
        </p:nvSpPr>
        <p:spPr>
          <a:xfrm>
            <a:off x="5457647" y="3979828"/>
            <a:ext cx="7315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81CAC77-96B0-8F43-8E58-C7F375157C2A}"/>
              </a:ext>
            </a:extLst>
          </p:cNvPr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4180934" y="2562961"/>
            <a:ext cx="950749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8BBC2BC-4825-BA47-BEEC-856D85895CD0}"/>
              </a:ext>
            </a:extLst>
          </p:cNvPr>
          <p:cNvSpPr txBox="1"/>
          <p:nvPr/>
        </p:nvSpPr>
        <p:spPr>
          <a:xfrm>
            <a:off x="283013" y="3721867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1111023-601F-ED47-BAE8-48981E978B83}"/>
              </a:ext>
            </a:extLst>
          </p:cNvPr>
          <p:cNvSpPr txBox="1"/>
          <p:nvPr/>
        </p:nvSpPr>
        <p:spPr>
          <a:xfrm>
            <a:off x="297523" y="415259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D66F5E7-F646-8147-907F-61439A347B1A}"/>
              </a:ext>
            </a:extLst>
          </p:cNvPr>
          <p:cNvSpPr txBox="1"/>
          <p:nvPr/>
        </p:nvSpPr>
        <p:spPr>
          <a:xfrm>
            <a:off x="251422" y="4631597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37D9EBC-A0DA-4E46-8024-CA0BCEE7161F}"/>
              </a:ext>
            </a:extLst>
          </p:cNvPr>
          <p:cNvSpPr txBox="1"/>
          <p:nvPr/>
        </p:nvSpPr>
        <p:spPr>
          <a:xfrm>
            <a:off x="205321" y="5113523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387383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8" grpId="0"/>
      <p:bldP spid="23" grpId="0"/>
      <p:bldP spid="19" grpId="0"/>
      <p:bldP spid="25" grpId="0"/>
      <p:bldP spid="26" grpId="0"/>
      <p:bldP spid="27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68B14CB-A61E-C247-8947-1DAD59A5F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7887" y="3769667"/>
            <a:ext cx="8686800" cy="4839538"/>
          </a:xfrm>
        </p:spPr>
        <p:txBody>
          <a:bodyPr/>
          <a:lstStyle/>
          <a:p>
            <a:pPr marL="1588" lvl="1" indent="0">
              <a:buNone/>
            </a:pPr>
            <a:endParaRPr lang="en-US" sz="2800" dirty="0"/>
          </a:p>
          <a:p>
            <a:pPr marL="342900" lvl="1" indent="0">
              <a:buNone/>
            </a:pPr>
            <a:r>
              <a:rPr lang="en-US" sz="2800" dirty="0" err="1"/>
              <a:t>srpowell@austin.utexas.edu</a:t>
            </a:r>
            <a:endParaRPr lang="en-US" sz="2800" dirty="0"/>
          </a:p>
          <a:p>
            <a:pPr marL="342900" lvl="1" indent="0">
              <a:buNone/>
            </a:pPr>
            <a:endParaRPr lang="en-US" sz="2800" dirty="0"/>
          </a:p>
          <a:p>
            <a:pPr marL="342900" lvl="1" indent="0">
              <a:buNone/>
            </a:pPr>
            <a:r>
              <a:rPr lang="en-US" sz="2800" dirty="0"/>
              <a:t>@sarahpowellphd</a:t>
            </a:r>
          </a:p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F9039E-5FC2-4E9F-98AD-75BCF680AB7F}"/>
              </a:ext>
            </a:extLst>
          </p:cNvPr>
          <p:cNvSpPr/>
          <p:nvPr/>
        </p:nvSpPr>
        <p:spPr>
          <a:xfrm>
            <a:off x="8469924" y="6378059"/>
            <a:ext cx="39626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95000"/>
                  </a:schemeClr>
                </a:solidFill>
              </a:rPr>
              <a:t>119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CCCD1B-8BF6-2948-AF38-0F5827C9B0F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8073" y="4213853"/>
            <a:ext cx="809834" cy="6120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B4277B-7BEC-B347-B370-22D1A9E98CE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115304"/>
            <a:ext cx="8686800" cy="23136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5548D5-42A0-4D43-B94B-FAFED3DCDA3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1855" y="4927166"/>
            <a:ext cx="1262270" cy="126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8090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B24ACE-479C-3945-A7EC-A6E149B8103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2093" y="0"/>
            <a:ext cx="521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68063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Description of relationships among quantities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7277122" y="5569296"/>
            <a:ext cx="33631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dirty="0">
                <a:solidFill>
                  <a:srgbClr val="9BBB59"/>
                </a:solidFill>
              </a:rPr>
              <a:t>Xin et al. (2005)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42874" y="154044"/>
            <a:ext cx="3500439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Ratios/Proportions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D90344-2444-4344-B41C-0487B20F4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158" y="2515827"/>
            <a:ext cx="4105402" cy="335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183618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387" y="985653"/>
            <a:ext cx="8590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there groups with an equal number in each group?”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127864" y="130108"/>
            <a:ext cx="3372574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9386" y="3276098"/>
            <a:ext cx="7626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“Is a set compared a number of times?”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9386" y="5018365"/>
            <a:ext cx="84474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there relationships among quantities - if this, then this?”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B2473E-90E6-E14A-B480-5DDB82F79C72}"/>
              </a:ext>
            </a:extLst>
          </p:cNvPr>
          <p:cNvSpPr/>
          <p:nvPr/>
        </p:nvSpPr>
        <p:spPr>
          <a:xfrm>
            <a:off x="127864" y="2425192"/>
            <a:ext cx="3372574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55701F-4746-AE40-9D3F-B40DFCF5758D}"/>
              </a:ext>
            </a:extLst>
          </p:cNvPr>
          <p:cNvSpPr/>
          <p:nvPr/>
        </p:nvSpPr>
        <p:spPr>
          <a:xfrm>
            <a:off x="127864" y="4287741"/>
            <a:ext cx="3500439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Ratios/Proportions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565135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A3665A-A897-0D4D-B75C-C9A187C4793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6567" y="0"/>
            <a:ext cx="5189018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71BE9E0-5142-5D42-8A58-1A6D31A4FCC0}"/>
              </a:ext>
            </a:extLst>
          </p:cNvPr>
          <p:cNvSpPr/>
          <p:nvPr/>
        </p:nvSpPr>
        <p:spPr>
          <a:xfrm>
            <a:off x="142874" y="154044"/>
            <a:ext cx="3627732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Ratios/Proportions</a:t>
            </a:r>
          </a:p>
        </p:txBody>
      </p:sp>
      <p:sp>
        <p:nvSpPr>
          <p:cNvPr id="6" name="5-Point Star 5">
            <a:extLst>
              <a:ext uri="{FF2B5EF4-FFF2-40B4-BE49-F238E27FC236}">
                <a16:creationId xmlns:a16="http://schemas.microsoft.com/office/drawing/2014/main" id="{D9E2B960-5587-E141-BA87-503A03AAD91A}"/>
              </a:ext>
            </a:extLst>
          </p:cNvPr>
          <p:cNvSpPr/>
          <p:nvPr/>
        </p:nvSpPr>
        <p:spPr>
          <a:xfrm>
            <a:off x="6852242" y="4091932"/>
            <a:ext cx="1223158" cy="1140031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653463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93" y="432933"/>
            <a:ext cx="8243394" cy="21404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31293" y="432933"/>
            <a:ext cx="583146" cy="381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A61EB0-EF8D-8D48-8530-ADFD93E5830B}"/>
              </a:ext>
            </a:extLst>
          </p:cNvPr>
          <p:cNvSpPr/>
          <p:nvPr/>
        </p:nvSpPr>
        <p:spPr>
          <a:xfrm>
            <a:off x="142874" y="154044"/>
            <a:ext cx="3627732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Ratios/Proportions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16792AF-2D13-6443-B239-75B40E872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340" y="2573385"/>
            <a:ext cx="4105402" cy="335326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39D309D-01D8-E740-8052-2C0A4A1A9590}"/>
              </a:ext>
            </a:extLst>
          </p:cNvPr>
          <p:cNvSpPr txBox="1"/>
          <p:nvPr/>
        </p:nvSpPr>
        <p:spPr>
          <a:xfrm>
            <a:off x="256750" y="2885865"/>
            <a:ext cx="58810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S</a:t>
            </a:r>
          </a:p>
          <a:p>
            <a:pPr defTabSz="457200"/>
            <a:r>
              <a:rPr lang="en-US" sz="3200" dirty="0">
                <a:solidFill>
                  <a:schemeClr val="accent2"/>
                </a:solidFill>
              </a:rPr>
              <a:t>✓</a:t>
            </a:r>
          </a:p>
          <a:p>
            <a:pPr defTabSz="457200"/>
            <a:endParaRPr lang="en-US" sz="3000" dirty="0">
              <a:solidFill>
                <a:schemeClr val="accent2"/>
              </a:solidFill>
              <a:latin typeface="Chalkduster"/>
              <a:cs typeface="Chalkduster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75A0379-5FE6-D442-A507-C455F2B2A3AE}"/>
              </a:ext>
            </a:extLst>
          </p:cNvPr>
          <p:cNvSpPr txBox="1"/>
          <p:nvPr/>
        </p:nvSpPr>
        <p:spPr>
          <a:xfrm>
            <a:off x="177961" y="2852274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093A502-5E5E-AB4D-A7FD-656F271E0B5B}"/>
              </a:ext>
            </a:extLst>
          </p:cNvPr>
          <p:cNvSpPr txBox="1"/>
          <p:nvPr/>
        </p:nvSpPr>
        <p:spPr>
          <a:xfrm>
            <a:off x="177961" y="3314775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6AE6806-D44E-EA4A-89A6-2B7AED20169C}"/>
              </a:ext>
            </a:extLst>
          </p:cNvPr>
          <p:cNvSpPr txBox="1"/>
          <p:nvPr/>
        </p:nvSpPr>
        <p:spPr>
          <a:xfrm>
            <a:off x="185302" y="376437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30D93CD-402D-FD4A-86DD-82F4FF3C59B7}"/>
              </a:ext>
            </a:extLst>
          </p:cNvPr>
          <p:cNvSpPr txBox="1"/>
          <p:nvPr/>
        </p:nvSpPr>
        <p:spPr>
          <a:xfrm>
            <a:off x="141642" y="4238120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69B284E-DD43-8C47-9FFA-300BCF1EF7D9}"/>
              </a:ext>
            </a:extLst>
          </p:cNvPr>
          <p:cNvCxnSpPr/>
          <p:nvPr/>
        </p:nvCxnSpPr>
        <p:spPr>
          <a:xfrm>
            <a:off x="631293" y="2267712"/>
            <a:ext cx="2133346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712EB76-7E89-474E-9EBD-8CC0FA425A33}"/>
              </a:ext>
            </a:extLst>
          </p:cNvPr>
          <p:cNvSpPr txBox="1"/>
          <p:nvPr/>
        </p:nvSpPr>
        <p:spPr>
          <a:xfrm>
            <a:off x="2866827" y="3210380"/>
            <a:ext cx="12074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176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CC0F9E0-8D17-5249-BE78-82D3A3696852}"/>
              </a:ext>
            </a:extLst>
          </p:cNvPr>
          <p:cNvSpPr txBox="1"/>
          <p:nvPr/>
        </p:nvSpPr>
        <p:spPr>
          <a:xfrm>
            <a:off x="2246400" y="898974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E9D0538-06BC-BB41-B0BB-6B0E5651AF33}"/>
              </a:ext>
            </a:extLst>
          </p:cNvPr>
          <p:cNvSpPr txBox="1"/>
          <p:nvPr/>
        </p:nvSpPr>
        <p:spPr>
          <a:xfrm>
            <a:off x="5345264" y="88466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F44EF38-E1D6-7C40-8CAB-C16C40980433}"/>
              </a:ext>
            </a:extLst>
          </p:cNvPr>
          <p:cNvSpPr txBox="1"/>
          <p:nvPr/>
        </p:nvSpPr>
        <p:spPr>
          <a:xfrm>
            <a:off x="3039582" y="4824857"/>
            <a:ext cx="12074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0690BF4-994D-324F-BB58-FA3CECD446B7}"/>
              </a:ext>
            </a:extLst>
          </p:cNvPr>
          <p:cNvSpPr txBox="1"/>
          <p:nvPr/>
        </p:nvSpPr>
        <p:spPr>
          <a:xfrm>
            <a:off x="4902040" y="3221606"/>
            <a:ext cx="12074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4B9A177-F46F-0546-91A2-C9B60D3BC7F0}"/>
              </a:ext>
            </a:extLst>
          </p:cNvPr>
          <p:cNvSpPr txBox="1"/>
          <p:nvPr/>
        </p:nvSpPr>
        <p:spPr>
          <a:xfrm>
            <a:off x="3770606" y="1743333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BEC1364-EC0C-9646-8485-48AA85E7A389}"/>
              </a:ext>
            </a:extLst>
          </p:cNvPr>
          <p:cNvSpPr txBox="1"/>
          <p:nvPr/>
        </p:nvSpPr>
        <p:spPr>
          <a:xfrm>
            <a:off x="5010286" y="4831775"/>
            <a:ext cx="12074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23C72E4-9909-E94F-B73F-84712D6E133B}"/>
              </a:ext>
            </a:extLst>
          </p:cNvPr>
          <p:cNvSpPr txBox="1"/>
          <p:nvPr/>
        </p:nvSpPr>
        <p:spPr>
          <a:xfrm>
            <a:off x="5934089" y="3235391"/>
            <a:ext cx="56022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? = 110 slices</a:t>
            </a:r>
          </a:p>
        </p:txBody>
      </p:sp>
    </p:spTree>
    <p:extLst>
      <p:ext uri="{BB962C8B-B14F-4D97-AF65-F5344CB8AC3E}">
        <p14:creationId xmlns:p14="http://schemas.microsoft.com/office/powerpoint/2010/main" val="160133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What’s an </a:t>
            </a:r>
            <a:r>
              <a:rPr lang="en-US" sz="3200" b="1" dirty="0">
                <a:solidFill>
                  <a:schemeClr val="accent4"/>
                </a:solidFill>
              </a:rPr>
              <a:t>Equal Groups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dirty="0"/>
              <a:t>problem?</a:t>
            </a:r>
          </a:p>
          <a:p>
            <a:r>
              <a:rPr lang="en-US" sz="3200" dirty="0"/>
              <a:t>What’s a </a:t>
            </a:r>
            <a:r>
              <a:rPr lang="en-US" sz="3200" b="1" dirty="0">
                <a:solidFill>
                  <a:schemeClr val="accent2"/>
                </a:solidFill>
              </a:rPr>
              <a:t>Comparison</a:t>
            </a:r>
            <a:r>
              <a:rPr lang="en-US" sz="3200" dirty="0"/>
              <a:t> problem?</a:t>
            </a:r>
          </a:p>
          <a:p>
            <a:r>
              <a:rPr lang="en-US" sz="3200" dirty="0"/>
              <a:t>What’s a </a:t>
            </a:r>
            <a:r>
              <a:rPr lang="en-US" sz="3200" b="1" dirty="0">
                <a:solidFill>
                  <a:srgbClr val="FF0000"/>
                </a:solidFill>
              </a:rPr>
              <a:t>Ratios/Proportions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/>
              <a:t>problem?</a:t>
            </a:r>
          </a:p>
        </p:txBody>
      </p:sp>
    </p:spTree>
    <p:extLst>
      <p:ext uri="{BB962C8B-B14F-4D97-AF65-F5344CB8AC3E}">
        <p14:creationId xmlns:p14="http://schemas.microsoft.com/office/powerpoint/2010/main" val="3104111744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51FD3C-65B5-FD47-9ED8-E1C0F49575BF}"/>
              </a:ext>
            </a:extLst>
          </p:cNvPr>
          <p:cNvSpPr txBox="1"/>
          <p:nvPr/>
        </p:nvSpPr>
        <p:spPr>
          <a:xfrm>
            <a:off x="1227202" y="2578608"/>
            <a:ext cx="18473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7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24B11C-7486-EC45-B281-AC6BFB7D37FE}"/>
              </a:ext>
            </a:extLst>
          </p:cNvPr>
          <p:cNvSpPr/>
          <p:nvPr/>
        </p:nvSpPr>
        <p:spPr>
          <a:xfrm>
            <a:off x="2591860" y="2224665"/>
            <a:ext cx="41793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Schema Quiz Time!</a:t>
            </a:r>
          </a:p>
        </p:txBody>
      </p:sp>
    </p:spTree>
    <p:extLst>
      <p:ext uri="{BB962C8B-B14F-4D97-AF65-F5344CB8AC3E}">
        <p14:creationId xmlns:p14="http://schemas.microsoft.com/office/powerpoint/2010/main" val="3966047990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16200000">
            <a:off x="8097158" y="5337018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6 Smarter Balanced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412" y="989011"/>
            <a:ext cx="8808331" cy="92551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74E37B-A490-9444-9E4C-72FCD06C498C}"/>
              </a:ext>
            </a:extLst>
          </p:cNvPr>
          <p:cNvSpPr/>
          <p:nvPr/>
        </p:nvSpPr>
        <p:spPr>
          <a:xfrm>
            <a:off x="146152" y="136365"/>
            <a:ext cx="3500439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Ratios/Proportions</a:t>
            </a:r>
          </a:p>
        </p:txBody>
      </p:sp>
    </p:spTree>
    <p:extLst>
      <p:ext uri="{BB962C8B-B14F-4D97-AF65-F5344CB8AC3E}">
        <p14:creationId xmlns:p14="http://schemas.microsoft.com/office/powerpoint/2010/main" val="261599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088" y="884668"/>
            <a:ext cx="8049956" cy="42159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8447243" y="5337018"/>
            <a:ext cx="11165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4 PARCC</a:t>
            </a:r>
          </a:p>
        </p:txBody>
      </p:sp>
      <p:sp>
        <p:nvSpPr>
          <p:cNvPr id="5" name="Rectangle 4"/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189654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473" y="998536"/>
            <a:ext cx="8826033" cy="18589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097148" y="5337018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4 Smarter Balanced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0A35DE-47C5-444A-A29E-E8FE5F762547}"/>
              </a:ext>
            </a:extLst>
          </p:cNvPr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250093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D6C528-C011-8148-9497-FA258465CDD8}"/>
              </a:ext>
            </a:extLst>
          </p:cNvPr>
          <p:cNvSpPr/>
          <p:nvPr/>
        </p:nvSpPr>
        <p:spPr>
          <a:xfrm>
            <a:off x="2746710" y="3477585"/>
            <a:ext cx="3657600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6D2B59-11C1-0F49-A167-DAEBCEF2E4C9}"/>
              </a:ext>
            </a:extLst>
          </p:cNvPr>
          <p:cNvSpPr/>
          <p:nvPr/>
        </p:nvSpPr>
        <p:spPr>
          <a:xfrm>
            <a:off x="2746710" y="5160463"/>
            <a:ext cx="3657600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Ratios/Proportions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D0683F-5F0B-0840-A87E-CDBA3C6E1B2D}"/>
              </a:ext>
            </a:extLst>
          </p:cNvPr>
          <p:cNvSpPr/>
          <p:nvPr/>
        </p:nvSpPr>
        <p:spPr>
          <a:xfrm>
            <a:off x="2746710" y="4319024"/>
            <a:ext cx="3657600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998EF1-B753-6741-8F3F-B56CB96EC651}"/>
              </a:ext>
            </a:extLst>
          </p:cNvPr>
          <p:cNvSpPr/>
          <p:nvPr/>
        </p:nvSpPr>
        <p:spPr>
          <a:xfrm>
            <a:off x="2753005" y="2632084"/>
            <a:ext cx="3657600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D971DB-A010-0343-8015-7B2B8A4C9A8C}"/>
              </a:ext>
            </a:extLst>
          </p:cNvPr>
          <p:cNvSpPr/>
          <p:nvPr/>
        </p:nvSpPr>
        <p:spPr>
          <a:xfrm>
            <a:off x="2753005" y="972390"/>
            <a:ext cx="3657600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77F6C9-589B-F942-ACD2-3E5BBA684899}"/>
              </a:ext>
            </a:extLst>
          </p:cNvPr>
          <p:cNvSpPr/>
          <p:nvPr/>
        </p:nvSpPr>
        <p:spPr>
          <a:xfrm>
            <a:off x="2773254" y="1802237"/>
            <a:ext cx="3657600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DBDCA7-89B9-1D45-961A-8050976981F9}"/>
              </a:ext>
            </a:extLst>
          </p:cNvPr>
          <p:cNvSpPr txBox="1"/>
          <p:nvPr/>
        </p:nvSpPr>
        <p:spPr>
          <a:xfrm>
            <a:off x="3456791" y="0"/>
            <a:ext cx="214353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Schemas</a:t>
            </a:r>
          </a:p>
        </p:txBody>
      </p:sp>
    </p:spTree>
    <p:extLst>
      <p:ext uri="{BB962C8B-B14F-4D97-AF65-F5344CB8AC3E}">
        <p14:creationId xmlns:p14="http://schemas.microsoft.com/office/powerpoint/2010/main" val="12607610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99309" y="2706758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9308" y="1854308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64104" y="2644107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64104" y="1854308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9308" y="1392645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64104" y="1392644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9308" y="3696323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9308" y="4037612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</p:spTree>
    <p:extLst>
      <p:ext uri="{BB962C8B-B14F-4D97-AF65-F5344CB8AC3E}">
        <p14:creationId xmlns:p14="http://schemas.microsoft.com/office/powerpoint/2010/main" val="927531040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9B5EB2-D28A-514B-AC00-6D7C49C085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116733"/>
            <a:ext cx="1606280" cy="16062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F9FDB8-5C15-FB44-AB6B-210049ACFD8E}"/>
              </a:ext>
            </a:extLst>
          </p:cNvPr>
          <p:cNvSpPr txBox="1"/>
          <p:nvPr/>
        </p:nvSpPr>
        <p:spPr>
          <a:xfrm>
            <a:off x="2498388" y="712386"/>
            <a:ext cx="6580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Don’t tie key words to operations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616CCF-F92B-1E4E-B402-B1D7560CB30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2157190"/>
            <a:ext cx="1660922" cy="16549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2E751B-0285-0A47-8B5C-F940F02A63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4246286"/>
            <a:ext cx="1660922" cy="16549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2426CC-24AC-FC4B-9FD8-08E57ECF9E1D}"/>
              </a:ext>
            </a:extLst>
          </p:cNvPr>
          <p:cNvSpPr txBox="1"/>
          <p:nvPr/>
        </p:nvSpPr>
        <p:spPr>
          <a:xfrm>
            <a:off x="2553030" y="2707650"/>
            <a:ext cx="5251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have an attack strategy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D242FE-FD3B-3F47-B243-F438E0565D84}"/>
              </a:ext>
            </a:extLst>
          </p:cNvPr>
          <p:cNvSpPr txBox="1"/>
          <p:nvPr/>
        </p:nvSpPr>
        <p:spPr>
          <a:xfrm>
            <a:off x="2553030" y="4702915"/>
            <a:ext cx="6502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teach word-problem schemas</a:t>
            </a:r>
          </a:p>
        </p:txBody>
      </p:sp>
    </p:spTree>
    <p:extLst>
      <p:ext uri="{BB962C8B-B14F-4D97-AF65-F5344CB8AC3E}">
        <p14:creationId xmlns:p14="http://schemas.microsoft.com/office/powerpoint/2010/main" val="1024626784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How do you teach problem solving?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2"/>
          </p:nvPr>
        </p:nvSpPr>
        <p:spPr>
          <a:xfrm>
            <a:off x="228600" y="1219130"/>
            <a:ext cx="4736939" cy="3867084"/>
          </a:xfrm>
        </p:spPr>
        <p:txBody>
          <a:bodyPr>
            <a:normAutofit/>
          </a:bodyPr>
          <a:lstStyle/>
          <a:p>
            <a:pPr marL="457200" indent="-457200">
              <a:buClr>
                <a:srgbClr val="FF9300"/>
              </a:buClr>
              <a:buFont typeface="Wingdings" charset="2"/>
              <a:buChar char="q"/>
            </a:pPr>
            <a:r>
              <a:rPr lang="en-US" sz="2400" b="1" dirty="0">
                <a:solidFill>
                  <a:srgbClr val="FF2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Don’t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use key words tied to operations</a:t>
            </a:r>
          </a:p>
          <a:p>
            <a:pPr marL="457200" indent="-457200">
              <a:buClr>
                <a:srgbClr val="FF9300"/>
              </a:buClr>
              <a:buFont typeface="Wingdings" charset="2"/>
              <a:buChar char="q"/>
            </a:pPr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</a:t>
            </a:r>
            <a:r>
              <a:rPr lang="en-US" sz="2400" b="1" dirty="0">
                <a:solidFill>
                  <a:srgbClr val="0090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teach students an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attack strategy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rgbClr val="FF9300"/>
              </a:buClr>
              <a:buFont typeface="Wingdings" charset="2"/>
              <a:buChar char="q"/>
            </a:pPr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</a:t>
            </a:r>
            <a:r>
              <a:rPr lang="en-US" sz="2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teach students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schemas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0712F8-00FE-0940-97F4-1FB3B55F35D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0172" y="1099595"/>
            <a:ext cx="3752733" cy="495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694460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87091" y="611753"/>
            <a:ext cx="5056909" cy="98367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Instructional Platform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3363" y="1748589"/>
            <a:ext cx="42899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DELIVERY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3363" y="3890210"/>
            <a:ext cx="46425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STRATEGIES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232708" y="2256772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18" name="Oval 17"/>
          <p:cNvSpPr/>
          <p:nvPr/>
        </p:nvSpPr>
        <p:spPr>
          <a:xfrm>
            <a:off x="6619933" y="3327838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23" name="Oval 22"/>
          <p:cNvSpPr/>
          <p:nvPr/>
        </p:nvSpPr>
        <p:spPr>
          <a:xfrm>
            <a:off x="5478770" y="2764955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Precise language</a:t>
            </a:r>
          </a:p>
        </p:txBody>
      </p:sp>
      <p:sp>
        <p:nvSpPr>
          <p:cNvPr id="24" name="Oval 23"/>
          <p:cNvSpPr/>
          <p:nvPr/>
        </p:nvSpPr>
        <p:spPr>
          <a:xfrm>
            <a:off x="5020935" y="4453093"/>
            <a:ext cx="2187879" cy="51708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Fluency building</a:t>
            </a:r>
          </a:p>
        </p:txBody>
      </p:sp>
      <p:sp>
        <p:nvSpPr>
          <p:cNvPr id="25" name="Oval 24"/>
          <p:cNvSpPr/>
          <p:nvPr/>
        </p:nvSpPr>
        <p:spPr>
          <a:xfrm>
            <a:off x="5996435" y="4977435"/>
            <a:ext cx="2187879" cy="51708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Problem solving instruction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5A25BB-C2A0-CB43-9810-09153E8128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1" y="719582"/>
            <a:ext cx="3082169" cy="54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04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 animBg="1"/>
      <p:bldP spid="24" grpId="0" animBg="1"/>
      <p:bldP spid="25" grpId="0" animBg="1"/>
    </p:bld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89F272-E6D3-844E-B9DF-75CDB6CD8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527" y="423081"/>
            <a:ext cx="6658006" cy="562970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BAB7305-A440-8F4A-A1F9-D30559FB3CF9}"/>
              </a:ext>
            </a:extLst>
          </p:cNvPr>
          <p:cNvSpPr/>
          <p:nvPr/>
        </p:nvSpPr>
        <p:spPr>
          <a:xfrm>
            <a:off x="1341527" y="53749"/>
            <a:ext cx="80726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https://intensiveintervention.org/intensive-intervention-math-course</a:t>
            </a:r>
            <a:endParaRPr lang="en-US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470074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7BBBA9-E8B6-694B-8D08-BC46937C8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57937">
            <a:off x="2510231" y="733097"/>
            <a:ext cx="3919980" cy="56153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547C28D-B627-6247-9C73-C39E6424596A}"/>
              </a:ext>
            </a:extLst>
          </p:cNvPr>
          <p:cNvSpPr/>
          <p:nvPr/>
        </p:nvSpPr>
        <p:spPr>
          <a:xfrm>
            <a:off x="548640" y="46852"/>
            <a:ext cx="820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https://www.amazon.com/Teaching-Math-Middle-School-Students/dp/1598572741</a:t>
            </a:r>
            <a:endParaRPr lang="en-US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053175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68B14CB-A61E-C247-8947-1DAD59A5F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7887" y="3769667"/>
            <a:ext cx="8686800" cy="4839538"/>
          </a:xfrm>
        </p:spPr>
        <p:txBody>
          <a:bodyPr/>
          <a:lstStyle/>
          <a:p>
            <a:pPr marL="1588" lvl="1" indent="0">
              <a:buNone/>
            </a:pPr>
            <a:endParaRPr lang="en-US" sz="2800" dirty="0"/>
          </a:p>
          <a:p>
            <a:pPr marL="342900" lvl="1" indent="0">
              <a:buNone/>
            </a:pPr>
            <a:r>
              <a:rPr lang="en-US" sz="2800" dirty="0" err="1"/>
              <a:t>srpowell@austin.utexas.edu</a:t>
            </a:r>
            <a:endParaRPr lang="en-US" sz="2800" dirty="0"/>
          </a:p>
          <a:p>
            <a:pPr marL="342900" lvl="1" indent="0">
              <a:buNone/>
            </a:pPr>
            <a:endParaRPr lang="en-US" sz="2800" dirty="0"/>
          </a:p>
          <a:p>
            <a:pPr marL="342900" lvl="1" indent="0">
              <a:buNone/>
            </a:pPr>
            <a:r>
              <a:rPr lang="en-US" sz="2800" dirty="0"/>
              <a:t>@sarahpowellphd</a:t>
            </a:r>
          </a:p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F9039E-5FC2-4E9F-98AD-75BCF680AB7F}"/>
              </a:ext>
            </a:extLst>
          </p:cNvPr>
          <p:cNvSpPr/>
          <p:nvPr/>
        </p:nvSpPr>
        <p:spPr>
          <a:xfrm>
            <a:off x="8469924" y="6378059"/>
            <a:ext cx="39626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95000"/>
                  </a:schemeClr>
                </a:solidFill>
              </a:rPr>
              <a:t>119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CCCD1B-8BF6-2948-AF38-0F5827C9B0F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8073" y="4213853"/>
            <a:ext cx="809834" cy="6120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B4277B-7BEC-B347-B370-22D1A9E98CE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115304"/>
            <a:ext cx="8686800" cy="23136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5548D5-42A0-4D43-B94B-FAFED3DCDA3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1855" y="4927166"/>
            <a:ext cx="1262270" cy="126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3036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8721" y="2258437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8721" y="3090846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3936387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52362" y="1502372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49919" y="169737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Goal and importance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74569" y="1375123"/>
            <a:ext cx="5376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“Today, we are learning about division. This is important because sometimes you have to share objects or things with your friends.”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474569" y="2833261"/>
            <a:ext cx="5376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“Let’s continue working with our three-dimensional shapes and volume. Understanding volume and calculating volume helps with measuring capacity.”</a:t>
            </a:r>
          </a:p>
        </p:txBody>
      </p:sp>
      <p:sp>
        <p:nvSpPr>
          <p:cNvPr id="6" name="Right Arrow 5"/>
          <p:cNvSpPr/>
          <p:nvPr/>
        </p:nvSpPr>
        <p:spPr>
          <a:xfrm>
            <a:off x="56850" y="2258437"/>
            <a:ext cx="803564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44BF095A-BA52-FE4D-92A1-D6F239F70BAC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6125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8721" y="2258437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8721" y="3090846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3936387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52362" y="1502372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22324" y="2180595"/>
            <a:ext cx="5376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“To solve 26 plus 79, I first decide about the operation. Do I add, subtract, multiply or divide?”</a:t>
            </a:r>
          </a:p>
        </p:txBody>
      </p:sp>
      <p:sp>
        <p:nvSpPr>
          <p:cNvPr id="6" name="Right Arrow 5"/>
          <p:cNvSpPr/>
          <p:nvPr/>
        </p:nvSpPr>
        <p:spPr>
          <a:xfrm>
            <a:off x="56850" y="2258437"/>
            <a:ext cx="803564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849919" y="1131983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Model steps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933285" y="2957317"/>
            <a:ext cx="5376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“The plus sign tells me to add. So, I’ll add 26 plus 79. I’ll use the partial sums strategy. First, I add 20 plus 70. What’s 20 plus 70?”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922324" y="3925422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“20 plus 70 is 90. I write 90 right here.”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922324" y="4418136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“Then I add 6 plus 9. What’s 6 plus 9?”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849919" y="169737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Goal and importance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922324" y="4795145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“6 plus 9 is 15. So, I write 15 here.”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933285" y="5172154"/>
            <a:ext cx="5376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“Finally, we add the partial sums: 90 and 15. 90 plus 15 is 105. So, 26 plus 79 equals 105.” </a:t>
            </a:r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B0D0C11B-D84E-1645-87C1-FE02F1A4417C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4054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8721" y="2258437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8721" y="3090846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4" name="Rectangle 3"/>
          <p:cNvSpPr/>
          <p:nvPr/>
        </p:nvSpPr>
        <p:spPr>
          <a:xfrm>
            <a:off x="168603" y="3896903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52362" y="1502372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6463" y="2963813"/>
            <a:ext cx="5376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“To solve 26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79, I first decide about the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operation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Do I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subtract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multiply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or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divide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?”</a:t>
            </a:r>
          </a:p>
        </p:txBody>
      </p:sp>
      <p:sp>
        <p:nvSpPr>
          <p:cNvPr id="6" name="Right Arrow 5"/>
          <p:cNvSpPr/>
          <p:nvPr/>
        </p:nvSpPr>
        <p:spPr>
          <a:xfrm>
            <a:off x="56850" y="2258437"/>
            <a:ext cx="803564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849919" y="1131983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Model steps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856463" y="3552511"/>
            <a:ext cx="5376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“The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 sign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tells me to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So, I’ll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26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79. I’ll use the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partial sums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strategy. First, I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70. What’s 20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70?”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49918" y="4432752"/>
            <a:ext cx="6051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“20 plus 70 is 90. I write 90 right here under the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 line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.”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849919" y="4802310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“Then I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9. What’s 6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9?”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849919" y="169737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Goal and importance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849919" y="5165706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“6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 is 15. So, I write 15 here.”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849919" y="5501658"/>
            <a:ext cx="5376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“Finally, we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partial sums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90 and 15. 90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 is 105. So, 26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79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equals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105.” 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849919" y="2094146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Precise language</a:t>
            </a:r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3C901F40-66D8-BE4E-AD2C-67308ED10C5C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7397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8721" y="2258437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8721" y="3090846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3936387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52362" y="1502372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49919" y="169737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6" name="Right Arrow 5"/>
          <p:cNvSpPr/>
          <p:nvPr/>
        </p:nvSpPr>
        <p:spPr>
          <a:xfrm>
            <a:off x="48402" y="3083940"/>
            <a:ext cx="803564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2768" y="1177950"/>
            <a:ext cx="5376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“Today, we are learning about division. This is important because sometimes you have to share objects or things with your friends.”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28076" y="2293058"/>
            <a:ext cx="12939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/ 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781090" y="2300490"/>
                <a:ext cx="14959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28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B0F0"/>
                        </a:solidFill>
                        <a:latin typeface="Cambria Math" charset="0"/>
                      </a:rPr>
                      <m:t>÷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7</a:t>
                </a: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1090" y="2300490"/>
                <a:ext cx="1495922" cy="646331"/>
              </a:xfrm>
              <a:prstGeom prst="rect">
                <a:avLst/>
              </a:prstGeom>
              <a:blipFill>
                <a:blip r:embed="rId2"/>
                <a:stretch>
                  <a:fillRect l="-11765" t="-13462" r="-7563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6653235" y="2275455"/>
                <a:ext cx="128753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35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B0F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5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3235" y="2275455"/>
                <a:ext cx="1287532" cy="646331"/>
              </a:xfrm>
              <a:prstGeom prst="rect">
                <a:avLst/>
              </a:prstGeom>
              <a:blipFill>
                <a:blip r:embed="rId3"/>
                <a:stretch>
                  <a:fillRect l="-13725" t="-13462" r="-12745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/>
          <p:cNvCxnSpPr/>
          <p:nvPr/>
        </p:nvCxnSpPr>
        <p:spPr>
          <a:xfrm>
            <a:off x="7325054" y="2401587"/>
            <a:ext cx="89202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DB8CCCE7-4659-6149-8816-E511867A76D2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921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8721" y="2258437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8721" y="3090846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3936387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52362" y="1502372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49919" y="169737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6" name="Right Arrow 5"/>
          <p:cNvSpPr/>
          <p:nvPr/>
        </p:nvSpPr>
        <p:spPr>
          <a:xfrm>
            <a:off x="48402" y="3083940"/>
            <a:ext cx="803564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2768" y="1177950"/>
            <a:ext cx="5376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“Today, we are learning about division. This is important because sometimes you have to share objects or things with your friends.”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28076" y="2293058"/>
            <a:ext cx="12939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/ 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781090" y="2300490"/>
                <a:ext cx="14959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28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B0F0"/>
                        </a:solidFill>
                        <a:latin typeface="Cambria Math" charset="0"/>
                      </a:rPr>
                      <m:t>÷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7</a:t>
                </a: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1090" y="2300490"/>
                <a:ext cx="1495922" cy="646331"/>
              </a:xfrm>
              <a:prstGeom prst="rect">
                <a:avLst/>
              </a:prstGeom>
              <a:blipFill>
                <a:blip r:embed="rId2"/>
                <a:stretch>
                  <a:fillRect l="-11765" t="-13462" r="-7563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6653235" y="2275455"/>
                <a:ext cx="128753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35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B0F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5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3235" y="2275455"/>
                <a:ext cx="1287532" cy="646331"/>
              </a:xfrm>
              <a:prstGeom prst="rect">
                <a:avLst/>
              </a:prstGeom>
              <a:blipFill>
                <a:blip r:embed="rId3"/>
                <a:stretch>
                  <a:fillRect l="-13725" t="-13462" r="-12745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/>
          <p:cNvCxnSpPr/>
          <p:nvPr/>
        </p:nvCxnSpPr>
        <p:spPr>
          <a:xfrm>
            <a:off x="7325054" y="2401587"/>
            <a:ext cx="89202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849919" y="3225458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With non-examples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2964567" y="4580568"/>
                <a:ext cx="14959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32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B0F0"/>
                        </a:solidFill>
                        <a:latin typeface="Cambria Math" charset="0"/>
                      </a:rPr>
                      <m:t>÷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8</a:t>
                </a: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4567" y="4580568"/>
                <a:ext cx="1495922" cy="646331"/>
              </a:xfrm>
              <a:prstGeom prst="rect">
                <a:avLst/>
              </a:prstGeom>
              <a:blipFill>
                <a:blip r:embed="rId4"/>
                <a:stretch>
                  <a:fillRect l="-11765" t="-13462" r="-7563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4805392" y="4580568"/>
                <a:ext cx="14959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42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B0F0"/>
                        </a:solidFill>
                        <a:latin typeface="Cambria Math" charset="0"/>
                      </a:rPr>
                      <m:t>÷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7</a:t>
                </a: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5392" y="4580568"/>
                <a:ext cx="1495922" cy="646331"/>
              </a:xfrm>
              <a:prstGeom prst="rect">
                <a:avLst/>
              </a:prstGeom>
              <a:blipFill>
                <a:blip r:embed="rId5"/>
                <a:stretch>
                  <a:fillRect l="-11765" t="-13462" r="-6723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6653235" y="4580568"/>
                <a:ext cx="14959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25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B0F0"/>
                        </a:solidFill>
                        <a:latin typeface="Cambria Math" charset="0"/>
                      </a:rPr>
                      <m:t>−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5</a:t>
                </a: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3235" y="4580568"/>
                <a:ext cx="1495922" cy="646331"/>
              </a:xfrm>
              <a:prstGeom prst="rect">
                <a:avLst/>
              </a:prstGeom>
              <a:blipFill>
                <a:blip r:embed="rId6"/>
                <a:stretch>
                  <a:fillRect l="-11765" t="-13462" r="-6723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77733370-29F1-6847-8385-FE7DF6C74EB8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30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587E2BE-C7C5-184E-B5B9-CC498C78CC38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1819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1097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92039" y="1171045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8603" y="3877135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887239" y="1072206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57FC3972-0D5B-D841-87E5-7CE96173D040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6776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-1580021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1575797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58002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024855" y="1171045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158002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158002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1948291" y="3877135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3004133" y="1072206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034769" y="1947796"/>
            <a:ext cx="3200400" cy="9118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Teacher and student practice together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EF7E7A9-968E-F642-B797-DD6F553F7285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A3A058-32A4-EE42-8058-EE03605CC5E7}"/>
              </a:ext>
            </a:extLst>
          </p:cNvPr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6BF7F0-D97E-7D48-9775-6D526EFC45C8}"/>
              </a:ext>
            </a:extLst>
          </p:cNvPr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7BA530-356A-3048-8E19-24203E33A3D8}"/>
              </a:ext>
            </a:extLst>
          </p:cNvPr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1" name="Right Arrow 20"/>
          <p:cNvSpPr/>
          <p:nvPr/>
        </p:nvSpPr>
        <p:spPr>
          <a:xfrm flipH="1">
            <a:off x="4007770" y="2191362"/>
            <a:ext cx="884698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486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4647" y="79022"/>
            <a:ext cx="5221115" cy="6018638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6"/>
          <p:cNvSpPr/>
          <p:nvPr/>
        </p:nvSpPr>
        <p:spPr>
          <a:xfrm rot="-5400000">
            <a:off x="4675186" y="1724507"/>
            <a:ext cx="86478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http://www.greatertexasfoundation.org/trajectories-of-mathematics-performance/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584099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-1580021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1575797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58002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024855" y="1171045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158002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158002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1948291" y="3877135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3004133" y="1072206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EF7E7A9-968E-F642-B797-DD6F553F7285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A3A058-32A4-EE42-8058-EE03605CC5E7}"/>
              </a:ext>
            </a:extLst>
          </p:cNvPr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6BF7F0-D97E-7D48-9775-6D526EFC45C8}"/>
              </a:ext>
            </a:extLst>
          </p:cNvPr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7BA530-356A-3048-8E19-24203E33A3D8}"/>
              </a:ext>
            </a:extLst>
          </p:cNvPr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1" name="Right Arrow 20"/>
          <p:cNvSpPr/>
          <p:nvPr/>
        </p:nvSpPr>
        <p:spPr>
          <a:xfrm flipH="1">
            <a:off x="4048230" y="3071085"/>
            <a:ext cx="884698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C0EC3E4-AA79-0A4C-8408-8F550AD49E5A}"/>
              </a:ext>
            </a:extLst>
          </p:cNvPr>
          <p:cNvSpPr/>
          <p:nvPr/>
        </p:nvSpPr>
        <p:spPr>
          <a:xfrm>
            <a:off x="5042860" y="2864478"/>
            <a:ext cx="3200400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Student practices with teacher support</a:t>
            </a:r>
          </a:p>
        </p:txBody>
      </p:sp>
    </p:spTree>
    <p:extLst>
      <p:ext uri="{BB962C8B-B14F-4D97-AF65-F5344CB8AC3E}">
        <p14:creationId xmlns:p14="http://schemas.microsoft.com/office/powerpoint/2010/main" val="20873432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F5D27E8-C756-8542-910A-2090049D8012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5074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1097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92039" y="1171045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8721" y="2258437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8721" y="3090846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887239" y="1072206"/>
            <a:ext cx="6611634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6AD5D84-AAE5-0543-BF86-AF02578CB77D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3550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86145" y="992766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0369" y="140316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50940" y="930115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50940" y="140316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6144" y="-321347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50940" y="-32134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1311" y="-783011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97993" y="304381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97993" y="1136790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1237967" y="-881850"/>
            <a:ext cx="6611634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80052" y="1143234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“What is 7 times 9?”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380052" y="1598574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“Which shape has 6 sides?”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380052" y="2051669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“What do you do when you see a word problem?”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380052" y="2756481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“Why do you have to regroup?”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380052" y="3189864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“How would you </a:t>
            </a:r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solve this problem?”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380052" y="3664916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“Why do you have to use zero pairs?”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380052" y="155618"/>
            <a:ext cx="3406250" cy="911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Low-level and high-level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B2118E5E-6D69-8F48-A27B-0177770F51BD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C1D9BB4-D0B5-624E-AEA2-18BE960CA9AD}"/>
              </a:ext>
            </a:extLst>
          </p:cNvPr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3C294DC-2143-434A-A8E9-E959B86168D0}"/>
              </a:ext>
            </a:extLst>
          </p:cNvPr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34" name="Right Arrow 33"/>
          <p:cNvSpPr/>
          <p:nvPr/>
        </p:nvSpPr>
        <p:spPr>
          <a:xfrm>
            <a:off x="-209375" y="4212351"/>
            <a:ext cx="791038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3411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86145" y="992766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0369" y="140316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50940" y="930115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50940" y="140316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6144" y="-321347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50940" y="-32134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1311" y="-783011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97993" y="304381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97993" y="1136790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1237967" y="-881850"/>
            <a:ext cx="6611634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380052" y="2895018"/>
            <a:ext cx="4870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“Turn and discuss the formula </a:t>
            </a:r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perimeter with your partner.”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382242" y="3561015"/>
            <a:ext cx="4870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“Write the multiplication problem on your whiteboard.”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380052" y="4275120"/>
            <a:ext cx="4870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“In your math journal, draw a picture to help you remember to term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parallelogram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380052" y="1154129"/>
            <a:ext cx="3406250" cy="1547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Classwide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individual, partner, write on paper, write on whiteboard, thumbs up, etc.  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380052" y="155618"/>
            <a:ext cx="3406250" cy="911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Low-level and high-level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D2F92ED2-90B7-904D-AAE5-C3810308586F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35D15C4-2FE6-B74F-8FE9-F7D15C43F699}"/>
              </a:ext>
            </a:extLst>
          </p:cNvPr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FBF2625-A4CB-2742-8CC1-3C877B04837F}"/>
              </a:ext>
            </a:extLst>
          </p:cNvPr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3981C613-9EAF-E147-970C-6B80704AF3FC}"/>
              </a:ext>
            </a:extLst>
          </p:cNvPr>
          <p:cNvSpPr/>
          <p:nvPr/>
        </p:nvSpPr>
        <p:spPr>
          <a:xfrm>
            <a:off x="-49727" y="4464762"/>
            <a:ext cx="791038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1779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86145" y="992766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0369" y="140316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50940" y="930115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50940" y="140316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6144" y="-321347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50940" y="-32134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1311" y="-783011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97993" y="304381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97993" y="1136790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1237967" y="-881850"/>
            <a:ext cx="6611634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380052" y="1154129"/>
            <a:ext cx="3406250" cy="1547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Classwide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individual, partner, write on paper, write on whiteboard, thumbs up, etc. 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380052" y="155618"/>
            <a:ext cx="3406250" cy="911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Low-level and high-level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380052" y="3860370"/>
            <a:ext cx="4626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“Good work using your word-problem attack strategy.”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380052" y="2782672"/>
            <a:ext cx="3406250" cy="911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Affirmative and corrective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380052" y="4551970"/>
            <a:ext cx="4626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“Let’s look at that again. Tell me how you added in the hundreds column.”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846718A5-5A81-044A-B830-46DAE8AAED4E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E63C32D-423A-A544-A11A-D12F3DEA5CD5}"/>
              </a:ext>
            </a:extLst>
          </p:cNvPr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68CB0A3-CE73-B740-893B-9605B1134251}"/>
              </a:ext>
            </a:extLst>
          </p:cNvPr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ACF3AF0E-FC06-1A4C-B804-CE26CF1386C1}"/>
              </a:ext>
            </a:extLst>
          </p:cNvPr>
          <p:cNvSpPr/>
          <p:nvPr/>
        </p:nvSpPr>
        <p:spPr>
          <a:xfrm>
            <a:off x="-49727" y="4697114"/>
            <a:ext cx="791038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9562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86145" y="992766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0369" y="140316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50940" y="930115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50940" y="140316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6144" y="-321347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50940" y="-32134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1311" y="-783011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97993" y="304381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97993" y="1136790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1237967" y="-881850"/>
            <a:ext cx="6611634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380052" y="1154129"/>
            <a:ext cx="3406250" cy="1547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Classwide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individual, partner, write on paper, write on whiteboard, thumbs up, etc. 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380052" y="155618"/>
            <a:ext cx="3406250" cy="911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Low-level and high-level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380052" y="2782672"/>
            <a:ext cx="3406250" cy="911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Affirmative and corrective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380052" y="3775192"/>
            <a:ext cx="3406250" cy="911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Planned and organized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6275FECB-E55C-0447-967B-4A741723CC6A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1D75DB6-3776-3B44-9326-102D49D4EC2A}"/>
              </a:ext>
            </a:extLst>
          </p:cNvPr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3D44017-A6E1-0749-A590-E771728330A4}"/>
              </a:ext>
            </a:extLst>
          </p:cNvPr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FC349A91-174B-D64E-8937-BB27B5F471C0}"/>
              </a:ext>
            </a:extLst>
          </p:cNvPr>
          <p:cNvSpPr/>
          <p:nvPr/>
        </p:nvSpPr>
        <p:spPr>
          <a:xfrm>
            <a:off x="-49727" y="4924450"/>
            <a:ext cx="791038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0695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F5D27E8-C756-8542-910A-2090049D8012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9453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77729" y="295645"/>
            <a:ext cx="2334370" cy="107631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3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12099" y="295645"/>
            <a:ext cx="2358395" cy="1076312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3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4" name="Rectangle 3"/>
          <p:cNvSpPr/>
          <p:nvPr/>
        </p:nvSpPr>
        <p:spPr>
          <a:xfrm>
            <a:off x="2177729" y="1371957"/>
            <a:ext cx="4692764" cy="795820"/>
          </a:xfrm>
          <a:prstGeom prst="rect">
            <a:avLst/>
          </a:prstGeom>
          <a:solidFill>
            <a:schemeClr val="accent2"/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86761" y="3421219"/>
            <a:ext cx="1144705" cy="758985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31467" y="3421219"/>
            <a:ext cx="2393844" cy="758985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7" name="Rectangle 6"/>
          <p:cNvSpPr/>
          <p:nvPr/>
        </p:nvSpPr>
        <p:spPr>
          <a:xfrm>
            <a:off x="5086762" y="4157010"/>
            <a:ext cx="3538550" cy="561190"/>
          </a:xfrm>
          <a:prstGeom prst="rect">
            <a:avLst/>
          </a:prstGeom>
          <a:solidFill>
            <a:schemeClr val="accent2"/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6760" y="3432594"/>
            <a:ext cx="2777476" cy="740727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44236" y="3432594"/>
            <a:ext cx="907574" cy="74072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66760" y="4173321"/>
            <a:ext cx="3685051" cy="561190"/>
          </a:xfrm>
          <a:prstGeom prst="rect">
            <a:avLst/>
          </a:prstGeom>
          <a:solidFill>
            <a:schemeClr val="accent2"/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1966" y="3011393"/>
            <a:ext cx="2429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 of material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55664" y="3011393"/>
            <a:ext cx="1933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 of material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305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1" grpId="0" animBg="1"/>
      <p:bldP spid="12" grpId="0" animBg="1"/>
      <p:bldP spid="13" grpId="0" animBg="1"/>
      <p:bldP spid="9" grpId="0"/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do you use explicit instruction?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2"/>
          </p:nvPr>
        </p:nvSpPr>
        <p:spPr>
          <a:xfrm>
            <a:off x="228600" y="1219202"/>
            <a:ext cx="4814111" cy="4632325"/>
          </a:xfrm>
        </p:spPr>
        <p:txBody>
          <a:bodyPr>
            <a:normAutofit fontScale="92500"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Model steps using concise language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Provide guided practice opportunities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Provide independent practice opportunities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Use supporting practices during modeling and practice</a:t>
            </a:r>
          </a:p>
          <a:p>
            <a:pPr marL="687388" lvl="1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Ask the right questions</a:t>
            </a:r>
          </a:p>
          <a:p>
            <a:pPr marL="687388" lvl="1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Elicit frequent responses</a:t>
            </a:r>
          </a:p>
          <a:p>
            <a:pPr marL="687388" lvl="1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Provide feedback</a:t>
            </a:r>
          </a:p>
          <a:p>
            <a:pPr marL="687388" lvl="1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Be planned and organized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E1952A-578B-C94C-8E58-63880074CCD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2711" y="833717"/>
            <a:ext cx="3950682" cy="519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854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4647" y="79022"/>
            <a:ext cx="5221115" cy="6018638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7"/>
          <p:cNvSpPr/>
          <p:nvPr/>
        </p:nvSpPr>
        <p:spPr>
          <a:xfrm rot="-5400000">
            <a:off x="4675186" y="1724507"/>
            <a:ext cx="86478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http://www.greatertexasfoundation.org/trajectories-of-mathematics-performance/</a:t>
            </a:r>
            <a:endParaRPr/>
          </a:p>
        </p:txBody>
      </p:sp>
      <p:sp>
        <p:nvSpPr>
          <p:cNvPr id="185" name="Google Shape;185;p27"/>
          <p:cNvSpPr/>
          <p:nvPr/>
        </p:nvSpPr>
        <p:spPr>
          <a:xfrm>
            <a:off x="146756" y="415597"/>
            <a:ext cx="2494844" cy="1072444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Broad math in preK predicted K broad math</a:t>
            </a:r>
            <a:endParaRPr/>
          </a:p>
        </p:txBody>
      </p:sp>
      <p:cxnSp>
        <p:nvCxnSpPr>
          <p:cNvPr id="186" name="Google Shape;186;p27"/>
          <p:cNvCxnSpPr/>
          <p:nvPr/>
        </p:nvCxnSpPr>
        <p:spPr>
          <a:xfrm rot="10800000" flipH="1">
            <a:off x="2460978" y="530579"/>
            <a:ext cx="1133669" cy="507999"/>
          </a:xfrm>
          <a:prstGeom prst="straightConnector1">
            <a:avLst/>
          </a:prstGeom>
          <a:noFill/>
          <a:ln w="381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7" name="Google Shape;187;p27"/>
          <p:cNvSpPr/>
          <p:nvPr/>
        </p:nvSpPr>
        <p:spPr>
          <a:xfrm>
            <a:off x="146756" y="1921619"/>
            <a:ext cx="2494844" cy="1072444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Broad math in preK predicted grade 10 broad math</a:t>
            </a:r>
            <a:endParaRPr/>
          </a:p>
        </p:txBody>
      </p:sp>
      <p:cxnSp>
        <p:nvCxnSpPr>
          <p:cNvPr id="188" name="Google Shape;188;p27"/>
          <p:cNvCxnSpPr/>
          <p:nvPr/>
        </p:nvCxnSpPr>
        <p:spPr>
          <a:xfrm rot="10800000" flipH="1">
            <a:off x="2460978" y="846667"/>
            <a:ext cx="1133669" cy="1697934"/>
          </a:xfrm>
          <a:prstGeom prst="straightConnector1">
            <a:avLst/>
          </a:prstGeom>
          <a:noFill/>
          <a:ln w="381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9" name="Google Shape;189;p27"/>
          <p:cNvSpPr/>
          <p:nvPr/>
        </p:nvSpPr>
        <p:spPr>
          <a:xfrm>
            <a:off x="6378222" y="497050"/>
            <a:ext cx="2257778" cy="99099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preschool predicts later mathematics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1697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87091" y="611753"/>
            <a:ext cx="5056909" cy="98367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Instructional Platform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3363" y="1748589"/>
            <a:ext cx="42899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DELIVERY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3363" y="3890210"/>
            <a:ext cx="46425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STRATEGIES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232708" y="2256772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23" name="Oval 22"/>
          <p:cNvSpPr/>
          <p:nvPr/>
        </p:nvSpPr>
        <p:spPr>
          <a:xfrm>
            <a:off x="5478770" y="2764955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Precise language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5A25BB-C2A0-CB43-9810-09153E8128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1" y="719582"/>
            <a:ext cx="3082169" cy="54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76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CB4198-3185-2149-9F82-D7ADFEA6A827}"/>
              </a:ext>
            </a:extLst>
          </p:cNvPr>
          <p:cNvSpPr txBox="1"/>
          <p:nvPr/>
        </p:nvSpPr>
        <p:spPr>
          <a:xfrm>
            <a:off x="2826608" y="2367864"/>
            <a:ext cx="354366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degree</a:t>
            </a:r>
          </a:p>
        </p:txBody>
      </p:sp>
    </p:spTree>
    <p:extLst>
      <p:ext uri="{BB962C8B-B14F-4D97-AF65-F5344CB8AC3E}">
        <p14:creationId xmlns:p14="http://schemas.microsoft.com/office/powerpoint/2010/main" val="21928562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676A6-6D82-8644-9426-E6A724DB6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Vocabulary Across Grades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2466936-F9C1-E94B-9774-4DCEBBE4482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48281" y="1709867"/>
          <a:ext cx="8674443" cy="37801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651809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Language of Mathematics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A5F07F4-6346-AB48-90E8-565B8D80A2E9}"/>
              </a:ext>
            </a:extLst>
          </p:cNvPr>
          <p:cNvGraphicFramePr/>
          <p:nvPr/>
        </p:nvGraphicFramePr>
        <p:xfrm>
          <a:off x="259492" y="1839614"/>
          <a:ext cx="8591036" cy="3632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BA8E5FB3-F2E1-A54C-A6D5-31685A88AAB3}"/>
              </a:ext>
            </a:extLst>
          </p:cNvPr>
          <p:cNvSpPr/>
          <p:nvPr/>
        </p:nvSpPr>
        <p:spPr>
          <a:xfrm>
            <a:off x="3215847" y="2525412"/>
            <a:ext cx="2613453" cy="2279821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50" dirty="0">
                <a:latin typeface="Yuanti TC" panose="02010600040101010101" pitchFamily="2" charset="-120"/>
                <a:ea typeface="Yuanti TC" panose="02010600040101010101" pitchFamily="2" charset="-12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36449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13B7B3-5127-334D-AFAB-1AFDAF867A8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9850" y="0"/>
            <a:ext cx="5164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9212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EB7437-A7CC-1446-98F5-2F2388B81488}"/>
              </a:ext>
            </a:extLst>
          </p:cNvPr>
          <p:cNvSpPr/>
          <p:nvPr/>
        </p:nvSpPr>
        <p:spPr>
          <a:xfrm>
            <a:off x="695394" y="557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Some math terms are shared with English but have different meanings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12467D-C158-064A-9F73-6959D97D6CBD}"/>
              </a:ext>
            </a:extLst>
          </p:cNvPr>
          <p:cNvSpPr/>
          <p:nvPr/>
        </p:nvSpPr>
        <p:spPr>
          <a:xfrm>
            <a:off x="1236181" y="655844"/>
            <a:ext cx="1734028" cy="6989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base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831562-2A5B-0B49-A2ED-9B2EEDE23313}"/>
              </a:ext>
            </a:extLst>
          </p:cNvPr>
          <p:cNvSpPr/>
          <p:nvPr/>
        </p:nvSpPr>
        <p:spPr>
          <a:xfrm>
            <a:off x="3420197" y="394334"/>
            <a:ext cx="1734028" cy="6989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right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2728E9-4A15-4E41-9003-FB2E19B5A327}"/>
              </a:ext>
            </a:extLst>
          </p:cNvPr>
          <p:cNvSpPr/>
          <p:nvPr/>
        </p:nvSpPr>
        <p:spPr>
          <a:xfrm>
            <a:off x="5604213" y="655844"/>
            <a:ext cx="1734028" cy="6989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degree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57B438-4468-6F4C-A74B-0186CE813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853480" y="2509323"/>
            <a:ext cx="4438481" cy="731520"/>
          </a:xfrm>
        </p:spPr>
        <p:txBody>
          <a:bodyPr/>
          <a:lstStyle/>
          <a:p>
            <a:r>
              <a:rPr lang="en-US" dirty="0"/>
              <a:t>Categories of Difficulty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DC96D0-4878-834E-B531-3DA995AC00F0}"/>
              </a:ext>
            </a:extLst>
          </p:cNvPr>
          <p:cNvSpPr txBox="1"/>
          <p:nvPr/>
        </p:nvSpPr>
        <p:spPr>
          <a:xfrm>
            <a:off x="7048163" y="5923370"/>
            <a:ext cx="21666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Rubenstein &amp; Thompson (2002)</a:t>
            </a:r>
          </a:p>
        </p:txBody>
      </p:sp>
    </p:spTree>
    <p:extLst>
      <p:ext uri="{BB962C8B-B14F-4D97-AF65-F5344CB8AC3E}">
        <p14:creationId xmlns:p14="http://schemas.microsoft.com/office/powerpoint/2010/main" val="7826296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EB7437-A7CC-1446-98F5-2F2388B81488}"/>
              </a:ext>
            </a:extLst>
          </p:cNvPr>
          <p:cNvSpPr/>
          <p:nvPr/>
        </p:nvSpPr>
        <p:spPr>
          <a:xfrm>
            <a:off x="695394" y="557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Some math terms are shared with English but have different meanings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809B8D-9F48-C643-BB6A-17BD6C0A1ADC}"/>
              </a:ext>
            </a:extLst>
          </p:cNvPr>
          <p:cNvSpPr/>
          <p:nvPr/>
        </p:nvSpPr>
        <p:spPr>
          <a:xfrm>
            <a:off x="695393" y="574997"/>
            <a:ext cx="8238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Some math words are shared with English with similar meanings </a:t>
            </a:r>
          </a:p>
          <a:p>
            <a:r>
              <a:rPr lang="en-US"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(but a more precise math meaning)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668563-0C22-084C-A0EB-7952BCC7EFAC}"/>
              </a:ext>
            </a:extLst>
          </p:cNvPr>
          <p:cNvSpPr/>
          <p:nvPr/>
        </p:nvSpPr>
        <p:spPr>
          <a:xfrm>
            <a:off x="1265166" y="1159772"/>
            <a:ext cx="1734028" cy="6989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difference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CD3ABB-1910-1243-832E-73446789F08D}"/>
              </a:ext>
            </a:extLst>
          </p:cNvPr>
          <p:cNvSpPr/>
          <p:nvPr/>
        </p:nvSpPr>
        <p:spPr>
          <a:xfrm>
            <a:off x="3197876" y="1409153"/>
            <a:ext cx="1734028" cy="6989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even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F34884-400C-1B46-8F10-7EFBD4FF1221}"/>
              </a:ext>
            </a:extLst>
          </p:cNvPr>
          <p:cNvSpPr txBox="1"/>
          <p:nvPr/>
        </p:nvSpPr>
        <p:spPr>
          <a:xfrm>
            <a:off x="7048163" y="5923370"/>
            <a:ext cx="21666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Rubenstein &amp; Thompson (2002)</a:t>
            </a:r>
          </a:p>
        </p:txBody>
      </p:sp>
    </p:spTree>
    <p:extLst>
      <p:ext uri="{BB962C8B-B14F-4D97-AF65-F5344CB8AC3E}">
        <p14:creationId xmlns:p14="http://schemas.microsoft.com/office/powerpoint/2010/main" val="22593861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EB7437-A7CC-1446-98F5-2F2388B81488}"/>
              </a:ext>
            </a:extLst>
          </p:cNvPr>
          <p:cNvSpPr/>
          <p:nvPr/>
        </p:nvSpPr>
        <p:spPr>
          <a:xfrm>
            <a:off x="695394" y="557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Some math terms are shared with English but have different meanings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326190-30CF-2149-B99D-7D3A7F5AA8D9}"/>
              </a:ext>
            </a:extLst>
          </p:cNvPr>
          <p:cNvSpPr/>
          <p:nvPr/>
        </p:nvSpPr>
        <p:spPr>
          <a:xfrm>
            <a:off x="713458" y="1388339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Some math terms are only used in math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809B8D-9F48-C643-BB6A-17BD6C0A1ADC}"/>
              </a:ext>
            </a:extLst>
          </p:cNvPr>
          <p:cNvSpPr/>
          <p:nvPr/>
        </p:nvSpPr>
        <p:spPr>
          <a:xfrm>
            <a:off x="695393" y="574997"/>
            <a:ext cx="8238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Some math words are shared with English with similar meanings </a:t>
            </a:r>
          </a:p>
          <a:p>
            <a:r>
              <a:rPr lang="en-US"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(but a more precise math meaning)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019E7D-1B36-CE40-BCB0-9B3CFE71C82D}"/>
              </a:ext>
            </a:extLst>
          </p:cNvPr>
          <p:cNvSpPr/>
          <p:nvPr/>
        </p:nvSpPr>
        <p:spPr>
          <a:xfrm>
            <a:off x="1444854" y="2034531"/>
            <a:ext cx="1734028" cy="6989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trapezoid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3A7935-D173-C940-87A1-2104940CC0FE}"/>
              </a:ext>
            </a:extLst>
          </p:cNvPr>
          <p:cNvSpPr/>
          <p:nvPr/>
        </p:nvSpPr>
        <p:spPr>
          <a:xfrm>
            <a:off x="3356781" y="1826460"/>
            <a:ext cx="1734028" cy="6989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numerator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2C3F731-51C3-FD40-B276-B3CC44CDD48A}"/>
              </a:ext>
            </a:extLst>
          </p:cNvPr>
          <p:cNvSpPr/>
          <p:nvPr/>
        </p:nvSpPr>
        <p:spPr>
          <a:xfrm>
            <a:off x="5268709" y="2175944"/>
            <a:ext cx="1734028" cy="6989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parallelogram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9A0D3B-7CD0-944A-B537-D18EF24BB919}"/>
              </a:ext>
            </a:extLst>
          </p:cNvPr>
          <p:cNvSpPr txBox="1"/>
          <p:nvPr/>
        </p:nvSpPr>
        <p:spPr>
          <a:xfrm>
            <a:off x="7048163" y="5923370"/>
            <a:ext cx="21666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Rubenstein &amp; Thompson (2002)</a:t>
            </a:r>
          </a:p>
        </p:txBody>
      </p:sp>
    </p:spTree>
    <p:extLst>
      <p:ext uri="{BB962C8B-B14F-4D97-AF65-F5344CB8AC3E}">
        <p14:creationId xmlns:p14="http://schemas.microsoft.com/office/powerpoint/2010/main" val="14954444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EB7437-A7CC-1446-98F5-2F2388B81488}"/>
              </a:ext>
            </a:extLst>
          </p:cNvPr>
          <p:cNvSpPr/>
          <p:nvPr/>
        </p:nvSpPr>
        <p:spPr>
          <a:xfrm>
            <a:off x="695394" y="557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Some math terms are shared with English but have different meanings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326190-30CF-2149-B99D-7D3A7F5AA8D9}"/>
              </a:ext>
            </a:extLst>
          </p:cNvPr>
          <p:cNvSpPr/>
          <p:nvPr/>
        </p:nvSpPr>
        <p:spPr>
          <a:xfrm>
            <a:off x="713458" y="1388339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Some math terms are only used in math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809B8D-9F48-C643-BB6A-17BD6C0A1ADC}"/>
              </a:ext>
            </a:extLst>
          </p:cNvPr>
          <p:cNvSpPr/>
          <p:nvPr/>
        </p:nvSpPr>
        <p:spPr>
          <a:xfrm>
            <a:off x="695393" y="574997"/>
            <a:ext cx="8238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Some math words are shared with English with similar meanings </a:t>
            </a:r>
          </a:p>
          <a:p>
            <a:r>
              <a:rPr lang="en-US"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(but a more precise math meaning)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42907A-92A4-9544-BDB3-C2B354A8EB96}"/>
              </a:ext>
            </a:extLst>
          </p:cNvPr>
          <p:cNvSpPr/>
          <p:nvPr/>
        </p:nvSpPr>
        <p:spPr>
          <a:xfrm>
            <a:off x="730135" y="196677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Some math terms have more than one meaning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E9C942-27D1-304E-A462-7C647761273B}"/>
              </a:ext>
            </a:extLst>
          </p:cNvPr>
          <p:cNvSpPr/>
          <p:nvPr/>
        </p:nvSpPr>
        <p:spPr>
          <a:xfrm>
            <a:off x="1019562" y="2775998"/>
            <a:ext cx="1734028" cy="6989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round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4B8943-D50D-9F45-BC54-CC2D002372F0}"/>
              </a:ext>
            </a:extLst>
          </p:cNvPr>
          <p:cNvSpPr/>
          <p:nvPr/>
        </p:nvSpPr>
        <p:spPr>
          <a:xfrm>
            <a:off x="3066570" y="2549065"/>
            <a:ext cx="1734028" cy="6989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square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B5BF59-BB97-C249-947C-4AF94601CD95}"/>
              </a:ext>
            </a:extLst>
          </p:cNvPr>
          <p:cNvSpPr/>
          <p:nvPr/>
        </p:nvSpPr>
        <p:spPr>
          <a:xfrm>
            <a:off x="5113579" y="2969281"/>
            <a:ext cx="1734028" cy="6989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second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C040FB-78A2-BC42-A99A-4983227F1288}"/>
              </a:ext>
            </a:extLst>
          </p:cNvPr>
          <p:cNvSpPr/>
          <p:nvPr/>
        </p:nvSpPr>
        <p:spPr>
          <a:xfrm>
            <a:off x="7142646" y="2738265"/>
            <a:ext cx="1734028" cy="6989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base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FB1DAC-2F5C-9C4B-8275-145C93D06122}"/>
              </a:ext>
            </a:extLst>
          </p:cNvPr>
          <p:cNvSpPr txBox="1"/>
          <p:nvPr/>
        </p:nvSpPr>
        <p:spPr>
          <a:xfrm>
            <a:off x="7048163" y="5923370"/>
            <a:ext cx="21666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Rubenstein &amp; Thompson (2002)</a:t>
            </a:r>
          </a:p>
        </p:txBody>
      </p:sp>
    </p:spTree>
    <p:extLst>
      <p:ext uri="{BB962C8B-B14F-4D97-AF65-F5344CB8AC3E}">
        <p14:creationId xmlns:p14="http://schemas.microsoft.com/office/powerpoint/2010/main" val="19017757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EB7437-A7CC-1446-98F5-2F2388B81488}"/>
              </a:ext>
            </a:extLst>
          </p:cNvPr>
          <p:cNvSpPr/>
          <p:nvPr/>
        </p:nvSpPr>
        <p:spPr>
          <a:xfrm>
            <a:off x="695394" y="557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Some math terms are shared with English but have different meanings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326190-30CF-2149-B99D-7D3A7F5AA8D9}"/>
              </a:ext>
            </a:extLst>
          </p:cNvPr>
          <p:cNvSpPr/>
          <p:nvPr/>
        </p:nvSpPr>
        <p:spPr>
          <a:xfrm>
            <a:off x="713458" y="1388339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Some math terms are only used in math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809B8D-9F48-C643-BB6A-17BD6C0A1ADC}"/>
              </a:ext>
            </a:extLst>
          </p:cNvPr>
          <p:cNvSpPr/>
          <p:nvPr/>
        </p:nvSpPr>
        <p:spPr>
          <a:xfrm>
            <a:off x="695393" y="574997"/>
            <a:ext cx="8238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Some math words are shared with English with similar meanings </a:t>
            </a:r>
          </a:p>
          <a:p>
            <a:r>
              <a:rPr lang="en-US"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(but a more precise math meaning)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42907A-92A4-9544-BDB3-C2B354A8EB96}"/>
              </a:ext>
            </a:extLst>
          </p:cNvPr>
          <p:cNvSpPr/>
          <p:nvPr/>
        </p:nvSpPr>
        <p:spPr>
          <a:xfrm>
            <a:off x="730135" y="196677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Some math terms have more than one meaning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2B57AE-34F4-7E41-91D9-1D1335E07EE8}"/>
              </a:ext>
            </a:extLst>
          </p:cNvPr>
          <p:cNvSpPr/>
          <p:nvPr/>
        </p:nvSpPr>
        <p:spPr>
          <a:xfrm>
            <a:off x="728749" y="2504113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Some math terms are similar to other content-area terms with different meanings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A25E4A-527B-D341-A1A5-87A3E6C95CB4}"/>
              </a:ext>
            </a:extLst>
          </p:cNvPr>
          <p:cNvSpPr/>
          <p:nvPr/>
        </p:nvSpPr>
        <p:spPr>
          <a:xfrm>
            <a:off x="1156047" y="2977509"/>
            <a:ext cx="1734028" cy="1233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divide vs. Continental Divide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C8B6D2-4A13-EF4C-8041-8044C1E61B83}"/>
              </a:ext>
            </a:extLst>
          </p:cNvPr>
          <p:cNvSpPr/>
          <p:nvPr/>
        </p:nvSpPr>
        <p:spPr>
          <a:xfrm>
            <a:off x="3509376" y="3201507"/>
            <a:ext cx="1734028" cy="1233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variable vs. variably cloudy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28674B-FD99-1C4D-965E-09F337CE1E8E}"/>
              </a:ext>
            </a:extLst>
          </p:cNvPr>
          <p:cNvSpPr txBox="1"/>
          <p:nvPr/>
        </p:nvSpPr>
        <p:spPr>
          <a:xfrm>
            <a:off x="7048163" y="5923370"/>
            <a:ext cx="21666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Rubenstein &amp; Thompson (2002)</a:t>
            </a:r>
          </a:p>
        </p:txBody>
      </p:sp>
    </p:spTree>
    <p:extLst>
      <p:ext uri="{BB962C8B-B14F-4D97-AF65-F5344CB8AC3E}">
        <p14:creationId xmlns:p14="http://schemas.microsoft.com/office/powerpoint/2010/main" val="946112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2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4647" y="79022"/>
            <a:ext cx="5221115" cy="6018638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8"/>
          <p:cNvSpPr/>
          <p:nvPr/>
        </p:nvSpPr>
        <p:spPr>
          <a:xfrm rot="-5400000">
            <a:off x="4675186" y="1724507"/>
            <a:ext cx="86478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http://www.greatertexasfoundation.org/trajectories-of-mathematics-performance/</a:t>
            </a:r>
            <a:endParaRPr/>
          </a:p>
        </p:txBody>
      </p:sp>
      <p:sp>
        <p:nvSpPr>
          <p:cNvPr id="196" name="Google Shape;196;p28"/>
          <p:cNvSpPr/>
          <p:nvPr/>
        </p:nvSpPr>
        <p:spPr>
          <a:xfrm>
            <a:off x="146756" y="415597"/>
            <a:ext cx="2494844" cy="1072444"/>
          </a:xfrm>
          <a:prstGeom prst="rect">
            <a:avLst/>
          </a:prstGeom>
          <a:solidFill>
            <a:schemeClr val="accent5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Counting in K predicted grade 1 broad math </a:t>
            </a:r>
            <a:endParaRPr/>
          </a:p>
        </p:txBody>
      </p:sp>
      <p:cxnSp>
        <p:nvCxnSpPr>
          <p:cNvPr id="197" name="Google Shape;197;p28"/>
          <p:cNvCxnSpPr>
            <a:stCxn id="196" idx="3"/>
          </p:cNvCxnSpPr>
          <p:nvPr/>
        </p:nvCxnSpPr>
        <p:spPr>
          <a:xfrm>
            <a:off x="2641600" y="951819"/>
            <a:ext cx="953100" cy="17700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8" name="Google Shape;198;p28"/>
          <p:cNvSpPr/>
          <p:nvPr/>
        </p:nvSpPr>
        <p:spPr>
          <a:xfrm>
            <a:off x="146756" y="1921619"/>
            <a:ext cx="2494844" cy="1072444"/>
          </a:xfrm>
          <a:prstGeom prst="rect">
            <a:avLst/>
          </a:prstGeom>
          <a:solidFill>
            <a:schemeClr val="accent5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Broad math in K predicted grade 8 broad math</a:t>
            </a:r>
            <a:endParaRPr/>
          </a:p>
        </p:txBody>
      </p:sp>
      <p:cxnSp>
        <p:nvCxnSpPr>
          <p:cNvPr id="199" name="Google Shape;199;p28"/>
          <p:cNvCxnSpPr/>
          <p:nvPr/>
        </p:nvCxnSpPr>
        <p:spPr>
          <a:xfrm rot="10800000" flipH="1">
            <a:off x="2460978" y="2167467"/>
            <a:ext cx="1133669" cy="377134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0" name="Google Shape;200;p28"/>
          <p:cNvSpPr/>
          <p:nvPr/>
        </p:nvSpPr>
        <p:spPr>
          <a:xfrm>
            <a:off x="6378222" y="497050"/>
            <a:ext cx="2257778" cy="11737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kindergarten predicts later mathematics</a:t>
            </a:r>
            <a:endParaRPr/>
          </a:p>
        </p:txBody>
      </p:sp>
      <p:sp>
        <p:nvSpPr>
          <p:cNvPr id="201" name="Google Shape;201;p28"/>
          <p:cNvSpPr/>
          <p:nvPr/>
        </p:nvSpPr>
        <p:spPr>
          <a:xfrm>
            <a:off x="146756" y="3427641"/>
            <a:ext cx="2494844" cy="2024892"/>
          </a:xfrm>
          <a:prstGeom prst="rect">
            <a:avLst/>
          </a:prstGeom>
          <a:solidFill>
            <a:schemeClr val="accent5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 math accurately predicted math performance below 10</a:t>
            </a:r>
            <a:r>
              <a:rPr lang="en-US" sz="1800" baseline="30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percentile in grades 2 and 3 with 84% correct classification</a:t>
            </a:r>
            <a:endParaRPr/>
          </a:p>
        </p:txBody>
      </p:sp>
      <p:cxnSp>
        <p:nvCxnSpPr>
          <p:cNvPr id="202" name="Google Shape;202;p28"/>
          <p:cNvCxnSpPr/>
          <p:nvPr/>
        </p:nvCxnSpPr>
        <p:spPr>
          <a:xfrm rot="10800000" flipH="1">
            <a:off x="2562578" y="2994063"/>
            <a:ext cx="1032069" cy="154407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03389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EB7437-A7CC-1446-98F5-2F2388B81488}"/>
              </a:ext>
            </a:extLst>
          </p:cNvPr>
          <p:cNvSpPr/>
          <p:nvPr/>
        </p:nvSpPr>
        <p:spPr>
          <a:xfrm>
            <a:off x="695394" y="557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Some math terms are shared with English but have different meanings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326190-30CF-2149-B99D-7D3A7F5AA8D9}"/>
              </a:ext>
            </a:extLst>
          </p:cNvPr>
          <p:cNvSpPr/>
          <p:nvPr/>
        </p:nvSpPr>
        <p:spPr>
          <a:xfrm>
            <a:off x="713458" y="1388339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Some math terms are only used in math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809B8D-9F48-C643-BB6A-17BD6C0A1ADC}"/>
              </a:ext>
            </a:extLst>
          </p:cNvPr>
          <p:cNvSpPr/>
          <p:nvPr/>
        </p:nvSpPr>
        <p:spPr>
          <a:xfrm>
            <a:off x="695393" y="574997"/>
            <a:ext cx="8238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Some math words are shared with English with similar meanings </a:t>
            </a:r>
          </a:p>
          <a:p>
            <a:r>
              <a:rPr lang="en-US"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(but a more precise math meaning)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42907A-92A4-9544-BDB3-C2B354A8EB96}"/>
              </a:ext>
            </a:extLst>
          </p:cNvPr>
          <p:cNvSpPr/>
          <p:nvPr/>
        </p:nvSpPr>
        <p:spPr>
          <a:xfrm>
            <a:off x="730135" y="196677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Some math terms have more than one meaning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2B57AE-34F4-7E41-91D9-1D1335E07EE8}"/>
              </a:ext>
            </a:extLst>
          </p:cNvPr>
          <p:cNvSpPr/>
          <p:nvPr/>
        </p:nvSpPr>
        <p:spPr>
          <a:xfrm>
            <a:off x="728749" y="2504113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Some math terms are similar to other content-area terms with different meanings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84844F1-7A09-FE40-94A5-224C63767E9B}"/>
              </a:ext>
            </a:extLst>
          </p:cNvPr>
          <p:cNvSpPr/>
          <p:nvPr/>
        </p:nvSpPr>
        <p:spPr>
          <a:xfrm>
            <a:off x="730135" y="30406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Some math terms are homographs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A5950E-E573-CF4A-884F-EFC08E7A12F3}"/>
              </a:ext>
            </a:extLst>
          </p:cNvPr>
          <p:cNvSpPr/>
          <p:nvPr/>
        </p:nvSpPr>
        <p:spPr>
          <a:xfrm>
            <a:off x="1019727" y="3760080"/>
            <a:ext cx="1734028" cy="6989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eight vs. ate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9D6D25-31AB-AD4C-9753-419E9434B106}"/>
              </a:ext>
            </a:extLst>
          </p:cNvPr>
          <p:cNvSpPr/>
          <p:nvPr/>
        </p:nvSpPr>
        <p:spPr>
          <a:xfrm>
            <a:off x="2983609" y="3505804"/>
            <a:ext cx="1734028" cy="6989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sum vs. some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871310A-3891-2841-9633-304939055C52}"/>
              </a:ext>
            </a:extLst>
          </p:cNvPr>
          <p:cNvSpPr/>
          <p:nvPr/>
        </p:nvSpPr>
        <p:spPr>
          <a:xfrm>
            <a:off x="4947491" y="3994666"/>
            <a:ext cx="1734028" cy="6989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rows vs. rose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D3013ED-FEE3-3B43-8B8B-265D31362D53}"/>
              </a:ext>
            </a:extLst>
          </p:cNvPr>
          <p:cNvSpPr/>
          <p:nvPr/>
        </p:nvSpPr>
        <p:spPr>
          <a:xfrm>
            <a:off x="6911372" y="3658083"/>
            <a:ext cx="1734028" cy="6989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base vs. bass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A0A820D-255B-AF4F-9B17-CDA5EFDD4ACD}"/>
              </a:ext>
            </a:extLst>
          </p:cNvPr>
          <p:cNvSpPr txBox="1"/>
          <p:nvPr/>
        </p:nvSpPr>
        <p:spPr>
          <a:xfrm>
            <a:off x="7048163" y="5923370"/>
            <a:ext cx="21666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Rubenstein &amp; Thompson (2002)</a:t>
            </a:r>
          </a:p>
        </p:txBody>
      </p:sp>
    </p:spTree>
    <p:extLst>
      <p:ext uri="{BB962C8B-B14F-4D97-AF65-F5344CB8AC3E}">
        <p14:creationId xmlns:p14="http://schemas.microsoft.com/office/powerpoint/2010/main" val="6937303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EB7437-A7CC-1446-98F5-2F2388B81488}"/>
              </a:ext>
            </a:extLst>
          </p:cNvPr>
          <p:cNvSpPr/>
          <p:nvPr/>
        </p:nvSpPr>
        <p:spPr>
          <a:xfrm>
            <a:off x="695394" y="557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Some math terms are shared with English but have different meanings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326190-30CF-2149-B99D-7D3A7F5AA8D9}"/>
              </a:ext>
            </a:extLst>
          </p:cNvPr>
          <p:cNvSpPr/>
          <p:nvPr/>
        </p:nvSpPr>
        <p:spPr>
          <a:xfrm>
            <a:off x="713458" y="1388339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Some math terms are only used in math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809B8D-9F48-C643-BB6A-17BD6C0A1ADC}"/>
              </a:ext>
            </a:extLst>
          </p:cNvPr>
          <p:cNvSpPr/>
          <p:nvPr/>
        </p:nvSpPr>
        <p:spPr>
          <a:xfrm>
            <a:off x="695393" y="574997"/>
            <a:ext cx="8238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Some math words are shared with English with similar meanings </a:t>
            </a:r>
          </a:p>
          <a:p>
            <a:r>
              <a:rPr lang="en-US"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(but a more precise math meaning)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42907A-92A4-9544-BDB3-C2B354A8EB96}"/>
              </a:ext>
            </a:extLst>
          </p:cNvPr>
          <p:cNvSpPr/>
          <p:nvPr/>
        </p:nvSpPr>
        <p:spPr>
          <a:xfrm>
            <a:off x="730135" y="196677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Some math terms have more than one meaning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2B57AE-34F4-7E41-91D9-1D1335E07EE8}"/>
              </a:ext>
            </a:extLst>
          </p:cNvPr>
          <p:cNvSpPr/>
          <p:nvPr/>
        </p:nvSpPr>
        <p:spPr>
          <a:xfrm>
            <a:off x="728749" y="2504113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Some math terms are similar to other content-area terms with different meanings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84844F1-7A09-FE40-94A5-224C63767E9B}"/>
              </a:ext>
            </a:extLst>
          </p:cNvPr>
          <p:cNvSpPr/>
          <p:nvPr/>
        </p:nvSpPr>
        <p:spPr>
          <a:xfrm>
            <a:off x="730135" y="30406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Some math terms are homographs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EE363D8-C521-724D-9B9D-D871A6244DCD}"/>
              </a:ext>
            </a:extLst>
          </p:cNvPr>
          <p:cNvSpPr/>
          <p:nvPr/>
        </p:nvSpPr>
        <p:spPr>
          <a:xfrm>
            <a:off x="730135" y="3568785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 Some math terms are related but have distinct meanings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66E9F8-527F-2B45-924B-091145F0ACCB}"/>
              </a:ext>
            </a:extLst>
          </p:cNvPr>
          <p:cNvSpPr/>
          <p:nvPr/>
        </p:nvSpPr>
        <p:spPr>
          <a:xfrm>
            <a:off x="1512992" y="4365831"/>
            <a:ext cx="1734028" cy="9926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factor vs. multiple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31F8AC-8ABD-B042-9810-F449928107D7}"/>
              </a:ext>
            </a:extLst>
          </p:cNvPr>
          <p:cNvSpPr/>
          <p:nvPr/>
        </p:nvSpPr>
        <p:spPr>
          <a:xfrm>
            <a:off x="3811978" y="4206687"/>
            <a:ext cx="1734028" cy="9926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hundreds vs. hundredths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A46E11A-711B-BE42-8D0C-6A9E6D7BA9E3}"/>
              </a:ext>
            </a:extLst>
          </p:cNvPr>
          <p:cNvSpPr/>
          <p:nvPr/>
        </p:nvSpPr>
        <p:spPr>
          <a:xfrm>
            <a:off x="5973287" y="4570973"/>
            <a:ext cx="1734028" cy="9926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numerators vs. denominator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DC4EAA-DBC2-A24B-9898-0BC6760B3689}"/>
              </a:ext>
            </a:extLst>
          </p:cNvPr>
          <p:cNvSpPr txBox="1"/>
          <p:nvPr/>
        </p:nvSpPr>
        <p:spPr>
          <a:xfrm>
            <a:off x="7048163" y="5923370"/>
            <a:ext cx="21666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Rubenstein &amp; Thompson (2002)</a:t>
            </a:r>
          </a:p>
        </p:txBody>
      </p:sp>
    </p:spTree>
    <p:extLst>
      <p:ext uri="{BB962C8B-B14F-4D97-AF65-F5344CB8AC3E}">
        <p14:creationId xmlns:p14="http://schemas.microsoft.com/office/powerpoint/2010/main" val="9233666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EB7437-A7CC-1446-98F5-2F2388B81488}"/>
              </a:ext>
            </a:extLst>
          </p:cNvPr>
          <p:cNvSpPr/>
          <p:nvPr/>
        </p:nvSpPr>
        <p:spPr>
          <a:xfrm>
            <a:off x="695394" y="557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Some math terms are shared with English but have different meanings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326190-30CF-2149-B99D-7D3A7F5AA8D9}"/>
              </a:ext>
            </a:extLst>
          </p:cNvPr>
          <p:cNvSpPr/>
          <p:nvPr/>
        </p:nvSpPr>
        <p:spPr>
          <a:xfrm>
            <a:off x="713458" y="1388339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Some math terms are only used in math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809B8D-9F48-C643-BB6A-17BD6C0A1ADC}"/>
              </a:ext>
            </a:extLst>
          </p:cNvPr>
          <p:cNvSpPr/>
          <p:nvPr/>
        </p:nvSpPr>
        <p:spPr>
          <a:xfrm>
            <a:off x="695393" y="574997"/>
            <a:ext cx="8238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Some math words are shared with English with similar meanings </a:t>
            </a:r>
          </a:p>
          <a:p>
            <a:r>
              <a:rPr lang="en-US"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(but a more precise math meaning)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42907A-92A4-9544-BDB3-C2B354A8EB96}"/>
              </a:ext>
            </a:extLst>
          </p:cNvPr>
          <p:cNvSpPr/>
          <p:nvPr/>
        </p:nvSpPr>
        <p:spPr>
          <a:xfrm>
            <a:off x="730135" y="196677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Some math terms have more than one meaning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2B57AE-34F4-7E41-91D9-1D1335E07EE8}"/>
              </a:ext>
            </a:extLst>
          </p:cNvPr>
          <p:cNvSpPr/>
          <p:nvPr/>
        </p:nvSpPr>
        <p:spPr>
          <a:xfrm>
            <a:off x="728749" y="2504113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Some math terms are similar to other content-area terms with different meanings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84844F1-7A09-FE40-94A5-224C63767E9B}"/>
              </a:ext>
            </a:extLst>
          </p:cNvPr>
          <p:cNvSpPr/>
          <p:nvPr/>
        </p:nvSpPr>
        <p:spPr>
          <a:xfrm>
            <a:off x="730135" y="30406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Some math terms are homographs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EE363D8-C521-724D-9B9D-D871A6244DCD}"/>
              </a:ext>
            </a:extLst>
          </p:cNvPr>
          <p:cNvSpPr/>
          <p:nvPr/>
        </p:nvSpPr>
        <p:spPr>
          <a:xfrm>
            <a:off x="730135" y="3568785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 Some math terms are related but have distinct meanings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299C9F2-F783-FC4F-812C-9F1064FE0735}"/>
              </a:ext>
            </a:extLst>
          </p:cNvPr>
          <p:cNvSpPr/>
          <p:nvPr/>
        </p:nvSpPr>
        <p:spPr>
          <a:xfrm>
            <a:off x="722490" y="4167893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8. An English math term may translate into another language with different meanings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4269B5-4DBB-0A4D-A792-146D2AD46021}"/>
              </a:ext>
            </a:extLst>
          </p:cNvPr>
          <p:cNvSpPr/>
          <p:nvPr/>
        </p:nvSpPr>
        <p:spPr>
          <a:xfrm>
            <a:off x="1531679" y="4611242"/>
            <a:ext cx="1734028" cy="9926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mesa vs. </a:t>
            </a:r>
            <a:r>
              <a:rPr lang="en-US" b="1" dirty="0" err="1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tabla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  <a:ea typeface="Yuanti TC" panose="02010600040101010101" pitchFamily="2" charset="-12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052375-E888-3B4D-ABF3-09416CDE82EF}"/>
              </a:ext>
            </a:extLst>
          </p:cNvPr>
          <p:cNvSpPr txBox="1"/>
          <p:nvPr/>
        </p:nvSpPr>
        <p:spPr>
          <a:xfrm>
            <a:off x="7048163" y="5923370"/>
            <a:ext cx="21666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Rubenstein &amp; Thompson (2002)</a:t>
            </a:r>
          </a:p>
        </p:txBody>
      </p:sp>
    </p:spTree>
    <p:extLst>
      <p:ext uri="{BB962C8B-B14F-4D97-AF65-F5344CB8AC3E}">
        <p14:creationId xmlns:p14="http://schemas.microsoft.com/office/powerpoint/2010/main" val="26506095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EB7437-A7CC-1446-98F5-2F2388B81488}"/>
              </a:ext>
            </a:extLst>
          </p:cNvPr>
          <p:cNvSpPr/>
          <p:nvPr/>
        </p:nvSpPr>
        <p:spPr>
          <a:xfrm>
            <a:off x="695394" y="557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Some math terms are shared with English but have different meanings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326190-30CF-2149-B99D-7D3A7F5AA8D9}"/>
              </a:ext>
            </a:extLst>
          </p:cNvPr>
          <p:cNvSpPr/>
          <p:nvPr/>
        </p:nvSpPr>
        <p:spPr>
          <a:xfrm>
            <a:off x="713458" y="1388339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Some math terms are only used in math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809B8D-9F48-C643-BB6A-17BD6C0A1ADC}"/>
              </a:ext>
            </a:extLst>
          </p:cNvPr>
          <p:cNvSpPr/>
          <p:nvPr/>
        </p:nvSpPr>
        <p:spPr>
          <a:xfrm>
            <a:off x="695393" y="574997"/>
            <a:ext cx="8238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Some math words are shared with English with similar meanings </a:t>
            </a:r>
          </a:p>
          <a:p>
            <a:r>
              <a:rPr lang="en-US"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(but a more precise math meaning)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42907A-92A4-9544-BDB3-C2B354A8EB96}"/>
              </a:ext>
            </a:extLst>
          </p:cNvPr>
          <p:cNvSpPr/>
          <p:nvPr/>
        </p:nvSpPr>
        <p:spPr>
          <a:xfrm>
            <a:off x="730135" y="196677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Some math terms have more than one meaning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2B57AE-34F4-7E41-91D9-1D1335E07EE8}"/>
              </a:ext>
            </a:extLst>
          </p:cNvPr>
          <p:cNvSpPr/>
          <p:nvPr/>
        </p:nvSpPr>
        <p:spPr>
          <a:xfrm>
            <a:off x="728749" y="2504113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Some math terms are similar to other content-area terms with different meanings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84844F1-7A09-FE40-94A5-224C63767E9B}"/>
              </a:ext>
            </a:extLst>
          </p:cNvPr>
          <p:cNvSpPr/>
          <p:nvPr/>
        </p:nvSpPr>
        <p:spPr>
          <a:xfrm>
            <a:off x="730135" y="30406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Some math terms are homographs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EE363D8-C521-724D-9B9D-D871A6244DCD}"/>
              </a:ext>
            </a:extLst>
          </p:cNvPr>
          <p:cNvSpPr/>
          <p:nvPr/>
        </p:nvSpPr>
        <p:spPr>
          <a:xfrm>
            <a:off x="730135" y="3568785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 Some math terms are related but have distinct meanings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299C9F2-F783-FC4F-812C-9F1064FE0735}"/>
              </a:ext>
            </a:extLst>
          </p:cNvPr>
          <p:cNvSpPr/>
          <p:nvPr/>
        </p:nvSpPr>
        <p:spPr>
          <a:xfrm>
            <a:off x="722490" y="4167893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8. An English math term may translate into another language with different meanings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9C41D66-C735-244B-A500-C699E0DED504}"/>
              </a:ext>
            </a:extLst>
          </p:cNvPr>
          <p:cNvSpPr/>
          <p:nvPr/>
        </p:nvSpPr>
        <p:spPr>
          <a:xfrm>
            <a:off x="730135" y="4735014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9. English spelling and usage may have irregularities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0EF516C-3DDA-A544-85BD-7E11F85F09AF}"/>
              </a:ext>
            </a:extLst>
          </p:cNvPr>
          <p:cNvSpPr/>
          <p:nvPr/>
        </p:nvSpPr>
        <p:spPr>
          <a:xfrm>
            <a:off x="5199466" y="4641206"/>
            <a:ext cx="1734028" cy="69896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four vs. forty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AE4DCF-83EA-E646-956D-09CD0F9EA65B}"/>
              </a:ext>
            </a:extLst>
          </p:cNvPr>
          <p:cNvSpPr txBox="1"/>
          <p:nvPr/>
        </p:nvSpPr>
        <p:spPr>
          <a:xfrm>
            <a:off x="7048163" y="5923370"/>
            <a:ext cx="21666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Rubenstein &amp; Thompson (2002)</a:t>
            </a:r>
          </a:p>
        </p:txBody>
      </p:sp>
    </p:spTree>
    <p:extLst>
      <p:ext uri="{BB962C8B-B14F-4D97-AF65-F5344CB8AC3E}">
        <p14:creationId xmlns:p14="http://schemas.microsoft.com/office/powerpoint/2010/main" val="35523596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EB7437-A7CC-1446-98F5-2F2388B81488}"/>
              </a:ext>
            </a:extLst>
          </p:cNvPr>
          <p:cNvSpPr/>
          <p:nvPr/>
        </p:nvSpPr>
        <p:spPr>
          <a:xfrm>
            <a:off x="695394" y="557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Some math terms are shared with English but have different meanings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326190-30CF-2149-B99D-7D3A7F5AA8D9}"/>
              </a:ext>
            </a:extLst>
          </p:cNvPr>
          <p:cNvSpPr/>
          <p:nvPr/>
        </p:nvSpPr>
        <p:spPr>
          <a:xfrm>
            <a:off x="713458" y="1388339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Some math terms are only used in math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809B8D-9F48-C643-BB6A-17BD6C0A1ADC}"/>
              </a:ext>
            </a:extLst>
          </p:cNvPr>
          <p:cNvSpPr/>
          <p:nvPr/>
        </p:nvSpPr>
        <p:spPr>
          <a:xfrm>
            <a:off x="695393" y="574997"/>
            <a:ext cx="8238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Some math words are shared with English with similar meanings </a:t>
            </a:r>
          </a:p>
          <a:p>
            <a:r>
              <a:rPr lang="en-US"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(but a more precise math meaning)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42907A-92A4-9544-BDB3-C2B354A8EB96}"/>
              </a:ext>
            </a:extLst>
          </p:cNvPr>
          <p:cNvSpPr/>
          <p:nvPr/>
        </p:nvSpPr>
        <p:spPr>
          <a:xfrm>
            <a:off x="730135" y="196677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Some math terms have more than one meaning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2B57AE-34F4-7E41-91D9-1D1335E07EE8}"/>
              </a:ext>
            </a:extLst>
          </p:cNvPr>
          <p:cNvSpPr/>
          <p:nvPr/>
        </p:nvSpPr>
        <p:spPr>
          <a:xfrm>
            <a:off x="728749" y="2504113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Some math terms are similar to other content-area terms with different meanings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84844F1-7A09-FE40-94A5-224C63767E9B}"/>
              </a:ext>
            </a:extLst>
          </p:cNvPr>
          <p:cNvSpPr/>
          <p:nvPr/>
        </p:nvSpPr>
        <p:spPr>
          <a:xfrm>
            <a:off x="730135" y="30406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Some math terms are homographs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EE363D8-C521-724D-9B9D-D871A6244DCD}"/>
              </a:ext>
            </a:extLst>
          </p:cNvPr>
          <p:cNvSpPr/>
          <p:nvPr/>
        </p:nvSpPr>
        <p:spPr>
          <a:xfrm>
            <a:off x="730135" y="3568785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 Some math terms are related but have distinct meanings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299C9F2-F783-FC4F-812C-9F1064FE0735}"/>
              </a:ext>
            </a:extLst>
          </p:cNvPr>
          <p:cNvSpPr/>
          <p:nvPr/>
        </p:nvSpPr>
        <p:spPr>
          <a:xfrm>
            <a:off x="722490" y="4167893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8. An English math term may translate into another language with different meanings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9C41D66-C735-244B-A500-C699E0DED504}"/>
              </a:ext>
            </a:extLst>
          </p:cNvPr>
          <p:cNvSpPr/>
          <p:nvPr/>
        </p:nvSpPr>
        <p:spPr>
          <a:xfrm>
            <a:off x="730135" y="4735014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9. English spelling and usage may have irregularities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4DC324-36F0-5B44-8BB7-61098FCB9641}"/>
              </a:ext>
            </a:extLst>
          </p:cNvPr>
          <p:cNvSpPr/>
          <p:nvPr/>
        </p:nvSpPr>
        <p:spPr>
          <a:xfrm>
            <a:off x="722490" y="5295106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10. Some math concepts are verbalized in more than one way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F380BAC-C916-114C-9CF6-D050E62E1E21}"/>
              </a:ext>
            </a:extLst>
          </p:cNvPr>
          <p:cNvSpPr/>
          <p:nvPr/>
        </p:nvSpPr>
        <p:spPr>
          <a:xfrm>
            <a:off x="7199578" y="4654986"/>
            <a:ext cx="1734028" cy="6989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skip count vs. multiples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F6C2CFF-9AAF-EA40-84DB-6D937599357C}"/>
              </a:ext>
            </a:extLst>
          </p:cNvPr>
          <p:cNvSpPr/>
          <p:nvPr/>
        </p:nvSpPr>
        <p:spPr>
          <a:xfrm>
            <a:off x="6477179" y="5420424"/>
            <a:ext cx="1734028" cy="6989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one-fourth vs. one quarter</a:t>
            </a:r>
          </a:p>
        </p:txBody>
      </p:sp>
    </p:spTree>
    <p:extLst>
      <p:ext uri="{BB962C8B-B14F-4D97-AF65-F5344CB8AC3E}">
        <p14:creationId xmlns:p14="http://schemas.microsoft.com/office/powerpoint/2010/main" val="16189612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EB7437-A7CC-1446-98F5-2F2388B81488}"/>
              </a:ext>
            </a:extLst>
          </p:cNvPr>
          <p:cNvSpPr/>
          <p:nvPr/>
        </p:nvSpPr>
        <p:spPr>
          <a:xfrm>
            <a:off x="695394" y="557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Some math terms are shared with English but have different meanings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326190-30CF-2149-B99D-7D3A7F5AA8D9}"/>
              </a:ext>
            </a:extLst>
          </p:cNvPr>
          <p:cNvSpPr/>
          <p:nvPr/>
        </p:nvSpPr>
        <p:spPr>
          <a:xfrm>
            <a:off x="713458" y="1388339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Some math terms are only used in math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809B8D-9F48-C643-BB6A-17BD6C0A1ADC}"/>
              </a:ext>
            </a:extLst>
          </p:cNvPr>
          <p:cNvSpPr/>
          <p:nvPr/>
        </p:nvSpPr>
        <p:spPr>
          <a:xfrm>
            <a:off x="695393" y="574997"/>
            <a:ext cx="8238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Some math words are shared with English with similar meanings </a:t>
            </a:r>
          </a:p>
          <a:p>
            <a:r>
              <a:rPr lang="en-US"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(but a more precise math meaning)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42907A-92A4-9544-BDB3-C2B354A8EB96}"/>
              </a:ext>
            </a:extLst>
          </p:cNvPr>
          <p:cNvSpPr/>
          <p:nvPr/>
        </p:nvSpPr>
        <p:spPr>
          <a:xfrm>
            <a:off x="730135" y="196677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Some math terms have more than one meaning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2B57AE-34F4-7E41-91D9-1D1335E07EE8}"/>
              </a:ext>
            </a:extLst>
          </p:cNvPr>
          <p:cNvSpPr/>
          <p:nvPr/>
        </p:nvSpPr>
        <p:spPr>
          <a:xfrm>
            <a:off x="728749" y="2504113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Some math terms are similar to other content-area terms with different meanings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84844F1-7A09-FE40-94A5-224C63767E9B}"/>
              </a:ext>
            </a:extLst>
          </p:cNvPr>
          <p:cNvSpPr/>
          <p:nvPr/>
        </p:nvSpPr>
        <p:spPr>
          <a:xfrm>
            <a:off x="730135" y="3040680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Some math terms are homographs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EE363D8-C521-724D-9B9D-D871A6244DCD}"/>
              </a:ext>
            </a:extLst>
          </p:cNvPr>
          <p:cNvSpPr/>
          <p:nvPr/>
        </p:nvSpPr>
        <p:spPr>
          <a:xfrm>
            <a:off x="730135" y="3568785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 Some math terms are related but have distinct meanings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299C9F2-F783-FC4F-812C-9F1064FE0735}"/>
              </a:ext>
            </a:extLst>
          </p:cNvPr>
          <p:cNvSpPr/>
          <p:nvPr/>
        </p:nvSpPr>
        <p:spPr>
          <a:xfrm>
            <a:off x="722490" y="4167893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8. An English math term may translate into another language with different meanings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9C41D66-C735-244B-A500-C699E0DED504}"/>
              </a:ext>
            </a:extLst>
          </p:cNvPr>
          <p:cNvSpPr/>
          <p:nvPr/>
        </p:nvSpPr>
        <p:spPr>
          <a:xfrm>
            <a:off x="730135" y="4735014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9. English spelling and usage may have irregularities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4DC324-36F0-5B44-8BB7-61098FCB9641}"/>
              </a:ext>
            </a:extLst>
          </p:cNvPr>
          <p:cNvSpPr/>
          <p:nvPr/>
        </p:nvSpPr>
        <p:spPr>
          <a:xfrm>
            <a:off x="722490" y="5295106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10. Some math concepts are verbalized in more than one way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AB370E7-7180-9C47-AE1F-1633FADC6E45}"/>
              </a:ext>
            </a:extLst>
          </p:cNvPr>
          <p:cNvSpPr/>
          <p:nvPr/>
        </p:nvSpPr>
        <p:spPr>
          <a:xfrm>
            <a:off x="713458" y="5815127"/>
            <a:ext cx="7295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11. Informal terms may be used for formal math terms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BE0009-68FC-2D48-91CE-F60585A1404A}"/>
              </a:ext>
            </a:extLst>
          </p:cNvPr>
          <p:cNvSpPr/>
          <p:nvPr/>
        </p:nvSpPr>
        <p:spPr>
          <a:xfrm>
            <a:off x="5471437" y="5663560"/>
            <a:ext cx="1734028" cy="6989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rhombus vs. diamond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EF1BBF9-1C73-E144-A450-EBC653C6E643}"/>
              </a:ext>
            </a:extLst>
          </p:cNvPr>
          <p:cNvSpPr/>
          <p:nvPr/>
        </p:nvSpPr>
        <p:spPr>
          <a:xfrm>
            <a:off x="7288238" y="5356771"/>
            <a:ext cx="1734028" cy="6989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Yuanti TC" panose="02010600040101010101" pitchFamily="2" charset="-120"/>
                <a:cs typeface="Calibri" panose="020F0502020204030204" pitchFamily="34" charset="0"/>
              </a:rPr>
              <a:t>vertex vs. corner</a:t>
            </a:r>
          </a:p>
        </p:txBody>
      </p:sp>
    </p:spTree>
    <p:extLst>
      <p:ext uri="{BB962C8B-B14F-4D97-AF65-F5344CB8AC3E}">
        <p14:creationId xmlns:p14="http://schemas.microsoft.com/office/powerpoint/2010/main" val="4826774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4BA57D7-08DB-A543-B1BA-7EE603E7823E}"/>
              </a:ext>
            </a:extLst>
          </p:cNvPr>
          <p:cNvSpPr/>
          <p:nvPr/>
        </p:nvSpPr>
        <p:spPr>
          <a:xfrm>
            <a:off x="483177" y="1340428"/>
            <a:ext cx="8136082" cy="15274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50" dirty="0">
                <a:latin typeface="Calibri" panose="020F0502020204030204" pitchFamily="34" charset="0"/>
                <a:cs typeface="Calibri" panose="020F0502020204030204" pitchFamily="34" charset="0"/>
              </a:rPr>
              <a:t>Use formal math language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920C90-7F01-974D-9A87-A68588E2114B}"/>
              </a:ext>
            </a:extLst>
          </p:cNvPr>
          <p:cNvSpPr/>
          <p:nvPr/>
        </p:nvSpPr>
        <p:spPr>
          <a:xfrm>
            <a:off x="483177" y="3184814"/>
            <a:ext cx="8136082" cy="152746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50" dirty="0">
                <a:latin typeface="Calibri" panose="020F0502020204030204" pitchFamily="34" charset="0"/>
                <a:cs typeface="Calibri" panose="020F0502020204030204" pitchFamily="34" charset="0"/>
              </a:rPr>
              <a:t>Use terms precisely</a:t>
            </a:r>
          </a:p>
        </p:txBody>
      </p:sp>
    </p:spTree>
    <p:extLst>
      <p:ext uri="{BB962C8B-B14F-4D97-AF65-F5344CB8AC3E}">
        <p14:creationId xmlns:p14="http://schemas.microsoft.com/office/powerpoint/2010/main" val="4892683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745CEB-C7DD-3448-9F7B-3E8DBAB76D9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02448">
            <a:off x="5030414" y="1061251"/>
            <a:ext cx="3214874" cy="40799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50997D5-412C-314E-8D2E-D7A578A49449}"/>
              </a:ext>
            </a:extLst>
          </p:cNvPr>
          <p:cNvSpPr/>
          <p:nvPr/>
        </p:nvSpPr>
        <p:spPr>
          <a:xfrm>
            <a:off x="125513" y="1157505"/>
            <a:ext cx="555597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hlinkClick r:id="rId3"/>
              </a:rPr>
              <a:t>http://journals.sagepub.com/doi/full/10.1177/0040059916654901</a:t>
            </a:r>
            <a:endParaRPr lang="en-US" sz="1350" dirty="0"/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8634232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CCBEC6-FDE6-8C43-93FD-7838ED32349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458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40B2C3-54BE-C047-B821-07C319FEA31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62509"/>
            <a:ext cx="9144000" cy="513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199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2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4647" y="79022"/>
            <a:ext cx="5221115" cy="6018638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9"/>
          <p:cNvSpPr/>
          <p:nvPr/>
        </p:nvSpPr>
        <p:spPr>
          <a:xfrm rot="-5400000">
            <a:off x="4675186" y="1724507"/>
            <a:ext cx="86478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http://www.greatertexasfoundation.org/trajectories-of-mathematics-performance/</a:t>
            </a:r>
            <a:endParaRPr/>
          </a:p>
        </p:txBody>
      </p:sp>
      <p:sp>
        <p:nvSpPr>
          <p:cNvPr id="209" name="Google Shape;209;p29"/>
          <p:cNvSpPr/>
          <p:nvPr/>
        </p:nvSpPr>
        <p:spPr>
          <a:xfrm>
            <a:off x="146756" y="1407077"/>
            <a:ext cx="2494844" cy="1271383"/>
          </a:xfrm>
          <a:prstGeom prst="rect">
            <a:avLst/>
          </a:prstGeom>
          <a:solidFill>
            <a:schemeClr val="accent2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Addition influenced arithmetic with increasing importance from grades 1 to 5</a:t>
            </a:r>
            <a:endParaRPr/>
          </a:p>
        </p:txBody>
      </p:sp>
      <p:cxnSp>
        <p:nvCxnSpPr>
          <p:cNvPr id="210" name="Google Shape;210;p29"/>
          <p:cNvCxnSpPr/>
          <p:nvPr/>
        </p:nvCxnSpPr>
        <p:spPr>
          <a:xfrm>
            <a:off x="2602089" y="1980043"/>
            <a:ext cx="992558" cy="1869468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1" name="Google Shape;211;p29"/>
          <p:cNvSpPr/>
          <p:nvPr/>
        </p:nvSpPr>
        <p:spPr>
          <a:xfrm>
            <a:off x="146756" y="3173843"/>
            <a:ext cx="2494844" cy="1072444"/>
          </a:xfrm>
          <a:prstGeom prst="rect">
            <a:avLst/>
          </a:prstGeom>
          <a:solidFill>
            <a:schemeClr val="accent2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Grade 1 arithmetic predicted arithmetic at grades 2, 3, and 4</a:t>
            </a:r>
            <a:endParaRPr/>
          </a:p>
        </p:txBody>
      </p:sp>
      <p:cxnSp>
        <p:nvCxnSpPr>
          <p:cNvPr id="212" name="Google Shape;212;p29"/>
          <p:cNvCxnSpPr>
            <a:stCxn id="211" idx="3"/>
          </p:cNvCxnSpPr>
          <p:nvPr/>
        </p:nvCxnSpPr>
        <p:spPr>
          <a:xfrm>
            <a:off x="2641600" y="3710065"/>
            <a:ext cx="997800" cy="4953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3" name="Google Shape;213;p29"/>
          <p:cNvSpPr/>
          <p:nvPr/>
        </p:nvSpPr>
        <p:spPr>
          <a:xfrm>
            <a:off x="6378222" y="497050"/>
            <a:ext cx="2257778" cy="11737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elementary school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predicts later mathematics</a:t>
            </a:r>
            <a:endParaRPr/>
          </a:p>
        </p:txBody>
      </p:sp>
      <p:sp>
        <p:nvSpPr>
          <p:cNvPr id="214" name="Google Shape;214;p29"/>
          <p:cNvSpPr/>
          <p:nvPr/>
        </p:nvSpPr>
        <p:spPr>
          <a:xfrm>
            <a:off x="146756" y="4741670"/>
            <a:ext cx="2494844" cy="1105972"/>
          </a:xfrm>
          <a:prstGeom prst="rect">
            <a:avLst/>
          </a:prstGeom>
          <a:solidFill>
            <a:schemeClr val="accent2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Grade 1 broad math predicted broad math at grades 3, 5, and 10</a:t>
            </a:r>
            <a:endParaRPr/>
          </a:p>
        </p:txBody>
      </p:sp>
      <p:cxnSp>
        <p:nvCxnSpPr>
          <p:cNvPr id="215" name="Google Shape;215;p29"/>
          <p:cNvCxnSpPr>
            <a:stCxn id="214" idx="3"/>
          </p:cNvCxnSpPr>
          <p:nvPr/>
        </p:nvCxnSpPr>
        <p:spPr>
          <a:xfrm rot="10800000" flipH="1">
            <a:off x="2641600" y="4385656"/>
            <a:ext cx="953100" cy="9090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406340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7C2B34-A02A-4B4C-8240-7B71CB8C99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61404"/>
            <a:ext cx="9144000" cy="513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6339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634A2D-F147-934E-8760-D08FE12E99A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9003"/>
            <a:ext cx="9144000" cy="513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22662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B0AA92-E019-DD47-9CC7-7A32A0C05F4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9111"/>
            <a:ext cx="9144000" cy="515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878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8FF71B-F216-FD4B-979A-9F15E580AD7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469"/>
            <a:ext cx="9144000" cy="514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0928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BC6718-D992-0A47-994E-91E021A3C7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67557"/>
            <a:ext cx="9144000" cy="51228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5A0BBA-D6AF-A941-81C2-ADC284330DF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3077"/>
            <a:ext cx="9144000" cy="515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57707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568B13-3590-A842-859C-0189D0A02D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66015"/>
            <a:ext cx="9144000" cy="512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71116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F8534C-F807-7748-8A76-5A758E351CF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1544"/>
            <a:ext cx="9144000" cy="515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74365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4C4FCF-46FB-AA4D-9240-98785C10137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9562"/>
            <a:ext cx="9144000" cy="515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76582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B823BB-9A9D-C344-9DBD-6B34B131133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469"/>
            <a:ext cx="9144000" cy="514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12981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8284C4-DC6D-9D4E-B616-9BF60E54898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5937"/>
            <a:ext cx="9144000" cy="514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352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3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4647" y="79022"/>
            <a:ext cx="5221115" cy="6018638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0"/>
          <p:cNvSpPr/>
          <p:nvPr/>
        </p:nvSpPr>
        <p:spPr>
          <a:xfrm rot="-5400000">
            <a:off x="4675186" y="1724507"/>
            <a:ext cx="86478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http://www.greatertexasfoundation.org/trajectories-of-mathematics-performance/</a:t>
            </a:r>
            <a:endParaRPr/>
          </a:p>
        </p:txBody>
      </p:sp>
      <p:sp>
        <p:nvSpPr>
          <p:cNvPr id="222" name="Google Shape;222;p30"/>
          <p:cNvSpPr/>
          <p:nvPr/>
        </p:nvSpPr>
        <p:spPr>
          <a:xfrm>
            <a:off x="146756" y="1407077"/>
            <a:ext cx="2494844" cy="1271383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Counting and comparison in grades 2 or 4 predicted broad math 1 year later</a:t>
            </a:r>
            <a:endParaRPr/>
          </a:p>
        </p:txBody>
      </p:sp>
      <p:cxnSp>
        <p:nvCxnSpPr>
          <p:cNvPr id="223" name="Google Shape;223;p30"/>
          <p:cNvCxnSpPr/>
          <p:nvPr/>
        </p:nvCxnSpPr>
        <p:spPr>
          <a:xfrm>
            <a:off x="2602089" y="1980043"/>
            <a:ext cx="992558" cy="2761627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4" name="Google Shape;224;p30"/>
          <p:cNvSpPr/>
          <p:nvPr/>
        </p:nvSpPr>
        <p:spPr>
          <a:xfrm>
            <a:off x="146756" y="3173842"/>
            <a:ext cx="2494844" cy="1240113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Fractions at 10-12 years old predicted broad math 5 years later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5" name="Google Shape;225;p30"/>
          <p:cNvCxnSpPr/>
          <p:nvPr/>
        </p:nvCxnSpPr>
        <p:spPr>
          <a:xfrm>
            <a:off x="2551862" y="3694928"/>
            <a:ext cx="1042785" cy="1214409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6" name="Google Shape;226;p30"/>
          <p:cNvSpPr/>
          <p:nvPr/>
        </p:nvSpPr>
        <p:spPr>
          <a:xfrm>
            <a:off x="6378222" y="497050"/>
            <a:ext cx="2257778" cy="11737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middle school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predicts later mathematics</a:t>
            </a:r>
            <a:endParaRPr/>
          </a:p>
        </p:txBody>
      </p:sp>
      <p:sp>
        <p:nvSpPr>
          <p:cNvPr id="227" name="Google Shape;227;p30"/>
          <p:cNvSpPr/>
          <p:nvPr/>
        </p:nvSpPr>
        <p:spPr>
          <a:xfrm>
            <a:off x="146756" y="4741670"/>
            <a:ext cx="2494844" cy="1105972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Broad math in grade 7 predicted broad math in grade 8</a:t>
            </a:r>
            <a:endParaRPr/>
          </a:p>
        </p:txBody>
      </p:sp>
      <p:cxnSp>
        <p:nvCxnSpPr>
          <p:cNvPr id="228" name="Google Shape;228;p30"/>
          <p:cNvCxnSpPr>
            <a:stCxn id="227" idx="3"/>
          </p:cNvCxnSpPr>
          <p:nvPr/>
        </p:nvCxnSpPr>
        <p:spPr>
          <a:xfrm rot="10800000" flipH="1">
            <a:off x="2641600" y="5237056"/>
            <a:ext cx="992700" cy="5760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91246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910CEA-E915-9B42-A83B-D273332F358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6591"/>
            <a:ext cx="9144000" cy="514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78245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0D821C-E62E-C049-941A-6A936219E3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1544"/>
            <a:ext cx="9144000" cy="515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53712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4D781E-40E8-4F4C-8A8B-AC42B0BE3BD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5055"/>
            <a:ext cx="9144000" cy="514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30809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CCBEC6-FDE6-8C43-93FD-7838ED32349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29661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31520"/>
          </a:xfrm>
        </p:spPr>
        <p:txBody>
          <a:bodyPr>
            <a:normAutofit/>
          </a:bodyPr>
          <a:lstStyle/>
          <a:p>
            <a:r>
              <a:rPr lang="en-US" dirty="0"/>
              <a:t>How do you use mathematical language?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2"/>
          </p:nvPr>
        </p:nvSpPr>
        <p:spPr>
          <a:xfrm>
            <a:off x="228600" y="1219202"/>
            <a:ext cx="4210396" cy="4632325"/>
          </a:xfrm>
        </p:spPr>
        <p:txBody>
          <a:bodyPr>
            <a:norm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Use formal mathematical language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Define terms precisely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Engage students in explicit opportunities to learn mathematics vocabulary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074982-9684-D24B-8C8F-D4672A3E05D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3996" y="960120"/>
            <a:ext cx="3791404" cy="505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02675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87091" y="611753"/>
            <a:ext cx="5056909" cy="98367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Instructional Platform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3363" y="1748589"/>
            <a:ext cx="42899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DELIVERY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3363" y="3890210"/>
            <a:ext cx="46425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STRATEGIES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232708" y="2256772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18" name="Oval 17"/>
          <p:cNvSpPr/>
          <p:nvPr/>
        </p:nvSpPr>
        <p:spPr>
          <a:xfrm>
            <a:off x="6619933" y="3327838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23" name="Oval 22"/>
          <p:cNvSpPr/>
          <p:nvPr/>
        </p:nvSpPr>
        <p:spPr>
          <a:xfrm>
            <a:off x="5478770" y="2764955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Precise language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5A25BB-C2A0-CB43-9810-09153E8128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1" y="719582"/>
            <a:ext cx="3082169" cy="54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56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2031F1-6BAE-F242-8C8B-BEC92B29CB3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8851" y="0"/>
            <a:ext cx="51462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76587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50095593"/>
              </p:ext>
            </p:extLst>
          </p:nvPr>
        </p:nvGraphicFramePr>
        <p:xfrm>
          <a:off x="329210" y="1276103"/>
          <a:ext cx="845523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1045866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3874866"/>
          </a:xfrm>
        </p:spPr>
        <p:txBody>
          <a:bodyPr/>
          <a:lstStyle/>
          <a:p>
            <a:r>
              <a:rPr lang="en-US" dirty="0"/>
              <a:t>Three-dimensional objects</a:t>
            </a:r>
          </a:p>
        </p:txBody>
      </p:sp>
      <p:graphicFrame>
        <p:nvGraphicFramePr>
          <p:cNvPr id="20" name="Diagram 19"/>
          <p:cNvGraphicFramePr/>
          <p:nvPr>
            <p:extLst>
              <p:ext uri="{D42A27DB-BD31-4B8C-83A1-F6EECF244321}">
                <p14:modId xmlns:p14="http://schemas.microsoft.com/office/powerpoint/2010/main" val="4230573186"/>
              </p:ext>
            </p:extLst>
          </p:nvPr>
        </p:nvGraphicFramePr>
        <p:xfrm>
          <a:off x="228600" y="203200"/>
          <a:ext cx="3323442" cy="1873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" name="Right Arrow 20"/>
          <p:cNvSpPr/>
          <p:nvPr/>
        </p:nvSpPr>
        <p:spPr>
          <a:xfrm rot="8273815" flipH="1">
            <a:off x="28518" y="1641706"/>
            <a:ext cx="1081120" cy="501187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067" y="3070577"/>
            <a:ext cx="1835856" cy="18358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6867" y="4255912"/>
            <a:ext cx="1631244" cy="16312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4247" y="1817511"/>
            <a:ext cx="1728135" cy="17281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8082" y="3234266"/>
            <a:ext cx="1508478" cy="150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2720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encrypted-tbn0.google.com/images?q=tbn:ANd9GcSuK-LCVjcZ8G0kXmGSvJ3Lp-SOHLm0lzgSFsPtMN31kev1dnEy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5294" y="4578985"/>
            <a:ext cx="2438400" cy="137160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3874866"/>
          </a:xfrm>
        </p:spPr>
        <p:txBody>
          <a:bodyPr/>
          <a:lstStyle/>
          <a:p>
            <a:r>
              <a:rPr lang="en-US" dirty="0"/>
              <a:t>Two-dimensional images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3093" y="360821"/>
            <a:ext cx="2448036" cy="24511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3411" y="3305293"/>
            <a:ext cx="2286000" cy="2286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00" b="92800" l="4531" r="89968">
                        <a14:foregroundMark x1="47896" y1="23467" x2="33333" y2="26400"/>
                        <a14:foregroundMark x1="32686" y1="26133" x2="38511" y2="41600"/>
                        <a14:foregroundMark x1="37540" y1="41867" x2="67638" y2="41600"/>
                        <a14:foregroundMark x1="66990" y1="41600" x2="61165" y2="22933"/>
                        <a14:foregroundMark x1="61165" y1="23200" x2="47249" y2="23467"/>
                        <a14:foregroundMark x1="47249" y1="23733" x2="47249" y2="23733"/>
                        <a14:foregroundMark x1="47249" y1="23733" x2="47249" y2="23733"/>
                        <a14:foregroundMark x1="74757" y1="63200" x2="80583" y2="72800"/>
                        <a14:foregroundMark x1="80583" y1="73067" x2="75728" y2="82933"/>
                        <a14:foregroundMark x1="75728" y1="82667" x2="65372" y2="86933"/>
                        <a14:foregroundMark x1="65372" y1="86933" x2="49838" y2="81333"/>
                        <a14:foregroundMark x1="49838" y1="81333" x2="30097" y2="86400"/>
                        <a14:foregroundMark x1="29773" y1="86400" x2="17476" y2="80267"/>
                        <a14:foregroundMark x1="18123" y1="80267" x2="17476" y2="68800"/>
                        <a14:foregroundMark x1="17799" y1="68533" x2="25243" y2="60000"/>
                        <a14:foregroundMark x1="25243" y1="60000" x2="74757" y2="63467"/>
                        <a14:foregroundMark x1="69903" y1="60267" x2="69903" y2="60267"/>
                        <a14:foregroundMark x1="43366" y1="28800" x2="43366" y2="28800"/>
                        <a14:foregroundMark x1="35599" y1="34133" x2="63430" y2="31733"/>
                        <a14:foregroundMark x1="55663" y1="32000" x2="57605" y2="42667"/>
                        <a14:foregroundMark x1="67638" y1="63467" x2="65372" y2="86133"/>
                        <a14:foregroundMark x1="31068" y1="60267" x2="31392" y2="8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537" y="2827957"/>
            <a:ext cx="1019175" cy="12368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00" b="92800" l="4531" r="89968">
                        <a14:foregroundMark x1="47896" y1="23467" x2="33333" y2="26400"/>
                        <a14:foregroundMark x1="32686" y1="26133" x2="38511" y2="41600"/>
                        <a14:foregroundMark x1="37540" y1="41867" x2="67638" y2="41600"/>
                        <a14:foregroundMark x1="66990" y1="41600" x2="61165" y2="22933"/>
                        <a14:foregroundMark x1="61165" y1="23200" x2="47249" y2="23467"/>
                        <a14:foregroundMark x1="47249" y1="23733" x2="47249" y2="23733"/>
                        <a14:foregroundMark x1="47249" y1="23733" x2="47249" y2="23733"/>
                        <a14:foregroundMark x1="74757" y1="63200" x2="80583" y2="72800"/>
                        <a14:foregroundMark x1="80583" y1="73067" x2="75728" y2="82933"/>
                        <a14:foregroundMark x1="75728" y1="82667" x2="65372" y2="86933"/>
                        <a14:foregroundMark x1="65372" y1="86933" x2="49838" y2="81333"/>
                        <a14:foregroundMark x1="49838" y1="81333" x2="30097" y2="86400"/>
                        <a14:foregroundMark x1="29773" y1="86400" x2="17476" y2="80267"/>
                        <a14:foregroundMark x1="18123" y1="80267" x2="17476" y2="68800"/>
                        <a14:foregroundMark x1="17799" y1="68533" x2="25243" y2="60000"/>
                        <a14:foregroundMark x1="25243" y1="60000" x2="74757" y2="63467"/>
                        <a14:foregroundMark x1="69903" y1="60267" x2="69903" y2="60267"/>
                        <a14:foregroundMark x1="43366" y1="28800" x2="43366" y2="28800"/>
                        <a14:foregroundMark x1="35599" y1="34133" x2="63430" y2="31733"/>
                        <a14:foregroundMark x1="55663" y1="32000" x2="57605" y2="42667"/>
                        <a14:foregroundMark x1="67638" y1="63467" x2="65372" y2="86133"/>
                        <a14:foregroundMark x1="31068" y1="60267" x2="31392" y2="8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894" y="2839197"/>
            <a:ext cx="1019175" cy="12368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00" b="92800" l="4531" r="89968">
                        <a14:foregroundMark x1="47896" y1="23467" x2="33333" y2="26400"/>
                        <a14:foregroundMark x1="32686" y1="26133" x2="38511" y2="41600"/>
                        <a14:foregroundMark x1="37540" y1="41867" x2="67638" y2="41600"/>
                        <a14:foregroundMark x1="66990" y1="41600" x2="61165" y2="22933"/>
                        <a14:foregroundMark x1="61165" y1="23200" x2="47249" y2="23467"/>
                        <a14:foregroundMark x1="47249" y1="23733" x2="47249" y2="23733"/>
                        <a14:foregroundMark x1="47249" y1="23733" x2="47249" y2="23733"/>
                        <a14:foregroundMark x1="74757" y1="63200" x2="80583" y2="72800"/>
                        <a14:foregroundMark x1="80583" y1="73067" x2="75728" y2="82933"/>
                        <a14:foregroundMark x1="75728" y1="82667" x2="65372" y2="86933"/>
                        <a14:foregroundMark x1="65372" y1="86933" x2="49838" y2="81333"/>
                        <a14:foregroundMark x1="49838" y1="81333" x2="30097" y2="86400"/>
                        <a14:foregroundMark x1="29773" y1="86400" x2="17476" y2="80267"/>
                        <a14:foregroundMark x1="18123" y1="80267" x2="17476" y2="68800"/>
                        <a14:foregroundMark x1="17799" y1="68533" x2="25243" y2="60000"/>
                        <a14:foregroundMark x1="25243" y1="60000" x2="74757" y2="63467"/>
                        <a14:foregroundMark x1="69903" y1="60267" x2="69903" y2="60267"/>
                        <a14:foregroundMark x1="43366" y1="28800" x2="43366" y2="28800"/>
                        <a14:foregroundMark x1="35599" y1="34133" x2="63430" y2="31733"/>
                        <a14:foregroundMark x1="55663" y1="32000" x2="57605" y2="42667"/>
                        <a14:foregroundMark x1="67638" y1="63467" x2="65372" y2="86133"/>
                        <a14:foregroundMark x1="31068" y1="60267" x2="31392" y2="8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3718" y="2827957"/>
            <a:ext cx="1019175" cy="123686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00" b="92800" l="4531" r="89968">
                        <a14:foregroundMark x1="47896" y1="23467" x2="33333" y2="26400"/>
                        <a14:foregroundMark x1="32686" y1="26133" x2="38511" y2="41600"/>
                        <a14:foregroundMark x1="37540" y1="41867" x2="67638" y2="41600"/>
                        <a14:foregroundMark x1="66990" y1="41600" x2="61165" y2="22933"/>
                        <a14:foregroundMark x1="61165" y1="23200" x2="47249" y2="23467"/>
                        <a14:foregroundMark x1="47249" y1="23733" x2="47249" y2="23733"/>
                        <a14:foregroundMark x1="47249" y1="23733" x2="47249" y2="23733"/>
                        <a14:foregroundMark x1="74757" y1="63200" x2="80583" y2="72800"/>
                        <a14:foregroundMark x1="80583" y1="73067" x2="75728" y2="82933"/>
                        <a14:foregroundMark x1="75728" y1="82667" x2="65372" y2="86933"/>
                        <a14:foregroundMark x1="65372" y1="86933" x2="49838" y2="81333"/>
                        <a14:foregroundMark x1="49838" y1="81333" x2="30097" y2="86400"/>
                        <a14:foregroundMark x1="29773" y1="86400" x2="17476" y2="80267"/>
                        <a14:foregroundMark x1="18123" y1="80267" x2="17476" y2="68800"/>
                        <a14:foregroundMark x1="17799" y1="68533" x2="25243" y2="60000"/>
                        <a14:foregroundMark x1="25243" y1="60000" x2="74757" y2="63467"/>
                        <a14:foregroundMark x1="69903" y1="60267" x2="69903" y2="60267"/>
                        <a14:foregroundMark x1="43366" y1="28800" x2="43366" y2="28800"/>
                        <a14:foregroundMark x1="35599" y1="34133" x2="63430" y2="31733"/>
                        <a14:foregroundMark x1="55663" y1="32000" x2="57605" y2="42667"/>
                        <a14:foregroundMark x1="67638" y1="63467" x2="65372" y2="86133"/>
                        <a14:foregroundMark x1="31068" y1="60267" x2="31392" y2="8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2075" y="2839197"/>
            <a:ext cx="1019175" cy="123686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00" b="92800" l="4531" r="89968">
                        <a14:foregroundMark x1="47896" y1="23467" x2="33333" y2="26400"/>
                        <a14:foregroundMark x1="32686" y1="26133" x2="38511" y2="41600"/>
                        <a14:foregroundMark x1="37540" y1="41867" x2="67638" y2="41600"/>
                        <a14:foregroundMark x1="66990" y1="41600" x2="61165" y2="22933"/>
                        <a14:foregroundMark x1="61165" y1="23200" x2="47249" y2="23467"/>
                        <a14:foregroundMark x1="47249" y1="23733" x2="47249" y2="23733"/>
                        <a14:foregroundMark x1="47249" y1="23733" x2="47249" y2="23733"/>
                        <a14:foregroundMark x1="74757" y1="63200" x2="80583" y2="72800"/>
                        <a14:foregroundMark x1="80583" y1="73067" x2="75728" y2="82933"/>
                        <a14:foregroundMark x1="75728" y1="82667" x2="65372" y2="86933"/>
                        <a14:foregroundMark x1="65372" y1="86933" x2="49838" y2="81333"/>
                        <a14:foregroundMark x1="49838" y1="81333" x2="30097" y2="86400"/>
                        <a14:foregroundMark x1="29773" y1="86400" x2="17476" y2="80267"/>
                        <a14:foregroundMark x1="18123" y1="80267" x2="17476" y2="68800"/>
                        <a14:foregroundMark x1="17799" y1="68533" x2="25243" y2="60000"/>
                        <a14:foregroundMark x1="25243" y1="60000" x2="74757" y2="63467"/>
                        <a14:foregroundMark x1="69903" y1="60267" x2="69903" y2="60267"/>
                        <a14:foregroundMark x1="43366" y1="28800" x2="43366" y2="28800"/>
                        <a14:foregroundMark x1="35599" y1="34133" x2="63430" y2="31733"/>
                        <a14:foregroundMark x1="55663" y1="32000" x2="57605" y2="42667"/>
                        <a14:foregroundMark x1="67638" y1="63467" x2="65372" y2="86133"/>
                        <a14:foregroundMark x1="31068" y1="60267" x2="31392" y2="8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0431" y="2839197"/>
            <a:ext cx="1019175" cy="1236863"/>
          </a:xfrm>
          <a:prstGeom prst="rect">
            <a:avLst/>
          </a:prstGeom>
        </p:spPr>
      </p:pic>
      <p:graphicFrame>
        <p:nvGraphicFramePr>
          <p:cNvPr id="24" name="Diagram 23"/>
          <p:cNvGraphicFramePr/>
          <p:nvPr>
            <p:extLst>
              <p:ext uri="{D42A27DB-BD31-4B8C-83A1-F6EECF244321}">
                <p14:modId xmlns:p14="http://schemas.microsoft.com/office/powerpoint/2010/main" val="569791280"/>
              </p:ext>
            </p:extLst>
          </p:nvPr>
        </p:nvGraphicFramePr>
        <p:xfrm>
          <a:off x="228600" y="203200"/>
          <a:ext cx="3323442" cy="1873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25" name="Right Arrow 24"/>
          <p:cNvSpPr/>
          <p:nvPr/>
        </p:nvSpPr>
        <p:spPr>
          <a:xfrm rot="2511063" flipH="1">
            <a:off x="3011481" y="1591497"/>
            <a:ext cx="1081120" cy="501187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21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3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4647" y="79022"/>
            <a:ext cx="5221115" cy="6018638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1"/>
          <p:cNvSpPr/>
          <p:nvPr/>
        </p:nvSpPr>
        <p:spPr>
          <a:xfrm rot="-5400000">
            <a:off x="4675186" y="1724507"/>
            <a:ext cx="86478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http://www.greatertexasfoundation.org/trajectories-of-mathematics-performance/</a:t>
            </a:r>
            <a:endParaRPr/>
          </a:p>
        </p:txBody>
      </p:sp>
      <p:sp>
        <p:nvSpPr>
          <p:cNvPr id="235" name="Google Shape;235;p31"/>
          <p:cNvSpPr/>
          <p:nvPr/>
        </p:nvSpPr>
        <p:spPr>
          <a:xfrm>
            <a:off x="146755" y="596280"/>
            <a:ext cx="2455333" cy="1271383"/>
          </a:xfrm>
          <a:prstGeom prst="rect">
            <a:avLst/>
          </a:prstGeom>
          <a:solidFill>
            <a:srgbClr val="FF26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Broad math in grade 8 predicted completion of 4-year college degree</a:t>
            </a:r>
            <a:endParaRPr/>
          </a:p>
        </p:txBody>
      </p:sp>
      <p:cxnSp>
        <p:nvCxnSpPr>
          <p:cNvPr id="236" name="Google Shape;236;p31"/>
          <p:cNvCxnSpPr/>
          <p:nvPr/>
        </p:nvCxnSpPr>
        <p:spPr>
          <a:xfrm>
            <a:off x="2591373" y="1248383"/>
            <a:ext cx="1042785" cy="4215523"/>
          </a:xfrm>
          <a:prstGeom prst="straightConnector1">
            <a:avLst/>
          </a:prstGeom>
          <a:noFill/>
          <a:ln w="38100" cap="flat" cmpd="sng">
            <a:solidFill>
              <a:srgbClr val="FF26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7" name="Google Shape;237;p31"/>
          <p:cNvSpPr/>
          <p:nvPr/>
        </p:nvSpPr>
        <p:spPr>
          <a:xfrm>
            <a:off x="146756" y="2088444"/>
            <a:ext cx="2494844" cy="2325511"/>
          </a:xfrm>
          <a:prstGeom prst="rect">
            <a:avLst/>
          </a:prstGeom>
          <a:solidFill>
            <a:srgbClr val="FF26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Students who took algebra in grades 8 took more advanced math courses and enrolled in 4-year colleges more often than students who took algebra in grade 9</a:t>
            </a:r>
            <a:endParaRPr/>
          </a:p>
        </p:txBody>
      </p:sp>
      <p:cxnSp>
        <p:nvCxnSpPr>
          <p:cNvPr id="238" name="Google Shape;238;p31"/>
          <p:cNvCxnSpPr/>
          <p:nvPr/>
        </p:nvCxnSpPr>
        <p:spPr>
          <a:xfrm>
            <a:off x="2591373" y="3152309"/>
            <a:ext cx="1003274" cy="2368633"/>
          </a:xfrm>
          <a:prstGeom prst="straightConnector1">
            <a:avLst/>
          </a:prstGeom>
          <a:noFill/>
          <a:ln w="38100" cap="flat" cmpd="sng">
            <a:solidFill>
              <a:srgbClr val="FF26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9" name="Google Shape;239;p31"/>
          <p:cNvSpPr/>
          <p:nvPr/>
        </p:nvSpPr>
        <p:spPr>
          <a:xfrm>
            <a:off x="6378222" y="497050"/>
            <a:ext cx="2257778" cy="1173706"/>
          </a:xfrm>
          <a:prstGeom prst="rect">
            <a:avLst/>
          </a:prstGeom>
          <a:solidFill>
            <a:srgbClr val="FF2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high school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predicts later outcomes</a:t>
            </a:r>
            <a:endParaRPr/>
          </a:p>
        </p:txBody>
      </p:sp>
      <p:sp>
        <p:nvSpPr>
          <p:cNvPr id="240" name="Google Shape;240;p31"/>
          <p:cNvSpPr/>
          <p:nvPr/>
        </p:nvSpPr>
        <p:spPr>
          <a:xfrm>
            <a:off x="146756" y="4741670"/>
            <a:ext cx="2494844" cy="1105972"/>
          </a:xfrm>
          <a:prstGeom prst="rect">
            <a:avLst/>
          </a:prstGeom>
          <a:solidFill>
            <a:srgbClr val="FF26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Numeracy measured in adolescence impacted hourly earnings 7 to 15 years later</a:t>
            </a:r>
            <a:endParaRPr/>
          </a:p>
        </p:txBody>
      </p:sp>
      <p:cxnSp>
        <p:nvCxnSpPr>
          <p:cNvPr id="241" name="Google Shape;241;p31"/>
          <p:cNvCxnSpPr>
            <a:stCxn id="240" idx="3"/>
          </p:cNvCxnSpPr>
          <p:nvPr/>
        </p:nvCxnSpPr>
        <p:spPr>
          <a:xfrm>
            <a:off x="2641600" y="5294656"/>
            <a:ext cx="953100" cy="338400"/>
          </a:xfrm>
          <a:prstGeom prst="straightConnector1">
            <a:avLst/>
          </a:prstGeom>
          <a:noFill/>
          <a:ln w="38100" cap="flat" cmpd="sng">
            <a:solidFill>
              <a:srgbClr val="FF26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87299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3874866"/>
          </a:xfrm>
        </p:spPr>
        <p:txBody>
          <a:bodyPr/>
          <a:lstStyle/>
          <a:p>
            <a:r>
              <a:rPr lang="en-US" dirty="0"/>
              <a:t>Two-dimensional images</a:t>
            </a:r>
          </a:p>
        </p:txBody>
      </p:sp>
      <p:graphicFrame>
        <p:nvGraphicFramePr>
          <p:cNvPr id="24" name="Diagram 23"/>
          <p:cNvGraphicFramePr/>
          <p:nvPr/>
        </p:nvGraphicFramePr>
        <p:xfrm>
          <a:off x="228600" y="203200"/>
          <a:ext cx="3323442" cy="1873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5" name="Right Arrow 24"/>
          <p:cNvSpPr/>
          <p:nvPr/>
        </p:nvSpPr>
        <p:spPr>
          <a:xfrm rot="2511063" flipH="1">
            <a:off x="3011481" y="1591497"/>
            <a:ext cx="1081120" cy="501187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66FBE7-F5CE-A442-BA4C-BD2B68620FD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4318" y="133150"/>
            <a:ext cx="4070526" cy="30728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7C6D59-9D64-A34B-8CAB-87A87FD963A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46" y="2840375"/>
            <a:ext cx="4059744" cy="26137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E9F2CC-C1A6-8945-B332-01561E4BC04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2725" y="3507305"/>
            <a:ext cx="4788851" cy="257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09952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3874866"/>
          </a:xfrm>
        </p:spPr>
        <p:txBody>
          <a:bodyPr/>
          <a:lstStyle/>
          <a:p>
            <a:r>
              <a:rPr lang="en-US" dirty="0"/>
              <a:t>Numerals and symbols</a:t>
            </a:r>
          </a:p>
        </p:txBody>
      </p:sp>
      <p:graphicFrame>
        <p:nvGraphicFramePr>
          <p:cNvPr id="20" name="Diagram 19"/>
          <p:cNvGraphicFramePr/>
          <p:nvPr>
            <p:extLst>
              <p:ext uri="{D42A27DB-BD31-4B8C-83A1-F6EECF244321}">
                <p14:modId xmlns:p14="http://schemas.microsoft.com/office/powerpoint/2010/main" val="1347162312"/>
              </p:ext>
            </p:extLst>
          </p:nvPr>
        </p:nvGraphicFramePr>
        <p:xfrm>
          <a:off x="228600" y="203200"/>
          <a:ext cx="3323442" cy="1873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" name="Right Arrow 20"/>
          <p:cNvSpPr/>
          <p:nvPr/>
        </p:nvSpPr>
        <p:spPr>
          <a:xfrm rot="12695587" flipH="1">
            <a:off x="402211" y="47316"/>
            <a:ext cx="1081120" cy="501187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89277" y="3025422"/>
            <a:ext cx="2246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2 + 8 = 10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59377" y="4363210"/>
            <a:ext cx="2246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bg1"/>
                </a:solidFill>
              </a:rPr>
              <a:t>x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mr-IN" sz="2800" dirty="0">
                <a:solidFill>
                  <a:schemeClr val="bg1"/>
                </a:solidFill>
              </a:rPr>
              <a:t>–</a:t>
            </a:r>
            <a:r>
              <a:rPr lang="en-US" sz="2800" dirty="0">
                <a:solidFill>
                  <a:schemeClr val="bg1"/>
                </a:solidFill>
              </a:rPr>
              <a:t> 6 = 8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39923" y="3024895"/>
            <a:ext cx="4704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34 = 3 tens and 4 ones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13678" y="4363210"/>
            <a:ext cx="19326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</a:rPr>
              <a:t>4,179</a:t>
            </a:r>
          </a:p>
          <a:p>
            <a:pPr algn="r"/>
            <a:r>
              <a:rPr lang="en-US" sz="2800" u="sng" dirty="0">
                <a:solidFill>
                  <a:schemeClr val="bg1"/>
                </a:solidFill>
              </a:rPr>
              <a:t>+    569</a:t>
            </a:r>
          </a:p>
          <a:p>
            <a:pPr algn="r"/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50987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31520"/>
          </a:xfrm>
        </p:spPr>
        <p:txBody>
          <a:bodyPr>
            <a:normAutofit/>
          </a:bodyPr>
          <a:lstStyle/>
          <a:p>
            <a:r>
              <a:rPr lang="en-US" dirty="0"/>
              <a:t>How do you use multiple representations?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2"/>
          </p:nvPr>
        </p:nvSpPr>
        <p:spPr>
          <a:xfrm>
            <a:off x="228600" y="1219202"/>
            <a:ext cx="4210396" cy="4632325"/>
          </a:xfrm>
        </p:spPr>
        <p:txBody>
          <a:bodyPr>
            <a:norm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Use concrete materials to teach concepts and procedures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Use pictorial </a:t>
            </a:r>
            <a:r>
              <a:rPr lang="en-US" sz="2400" dirty="0"/>
              <a:t>representations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 teach concepts and procedures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Ensure students understand mathematics with numbers and symbols and words (i.e., the abstract)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796BF2-1B21-1F45-88FE-0552927884B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304" y="1070640"/>
            <a:ext cx="3699096" cy="492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29453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74CF80-A191-FE40-8B68-799089C40CFA}"/>
              </a:ext>
            </a:extLst>
          </p:cNvPr>
          <p:cNvSpPr txBox="1"/>
          <p:nvPr/>
        </p:nvSpPr>
        <p:spPr>
          <a:xfrm>
            <a:off x="2376998" y="2679788"/>
            <a:ext cx="4995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 of </a:t>
            </a:r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</p:spTree>
    <p:extLst>
      <p:ext uri="{BB962C8B-B14F-4D97-AF65-F5344CB8AC3E}">
        <p14:creationId xmlns:p14="http://schemas.microsoft.com/office/powerpoint/2010/main" val="180830504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29FBAB-66EF-EC49-B1EE-AE477C72D74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3310" y="0"/>
            <a:ext cx="52173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80870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Fraction Models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27F07E3-C4A5-B940-9285-ED208BEDF80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28600" y="960120"/>
          <a:ext cx="8686800" cy="4840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6366959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Length/Measurement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Fractions are appropriated by length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24" y="2326341"/>
            <a:ext cx="762000" cy="10922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92624" y="2859741"/>
            <a:ext cx="5486400" cy="6096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92624" y="2250141"/>
            <a:ext cx="1828800" cy="609600"/>
          </a:xfrm>
          <a:prstGeom prst="rect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21424" y="2250141"/>
            <a:ext cx="1828800" cy="609600"/>
          </a:xfrm>
          <a:prstGeom prst="rect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50224" y="2250141"/>
            <a:ext cx="1828800" cy="609600"/>
          </a:xfrm>
          <a:prstGeom prst="rect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5F97F3-24B9-6944-9F92-B5AF6BE211E2}"/>
              </a:ext>
            </a:extLst>
          </p:cNvPr>
          <p:cNvSpPr txBox="1"/>
          <p:nvPr/>
        </p:nvSpPr>
        <p:spPr>
          <a:xfrm>
            <a:off x="7267268" y="5715334"/>
            <a:ext cx="1628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Cuisenaire rods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5FDC28E-5990-B44A-8FD2-FA9A82D09A8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1949" y="4243871"/>
            <a:ext cx="1793451" cy="136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13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5" grpId="1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Area/Region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Shapes divided into equal sections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0318" y="1898521"/>
            <a:ext cx="3501221" cy="350122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291318" y="2199342"/>
            <a:ext cx="700625" cy="2067626"/>
          </a:xfrm>
          <a:prstGeom prst="rect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91318" y="2199342"/>
            <a:ext cx="700625" cy="1438234"/>
          </a:xfrm>
          <a:prstGeom prst="rect">
            <a:avLst/>
          </a:prstGeom>
          <a:noFill/>
          <a:ln w="38100" cmpd="sng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60928" y="2199342"/>
            <a:ext cx="1337945" cy="2067626"/>
          </a:xfrm>
          <a:prstGeom prst="rect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660928" y="2913180"/>
            <a:ext cx="1337945" cy="1381331"/>
          </a:xfrm>
          <a:prstGeom prst="rect">
            <a:avLst/>
          </a:prstGeom>
          <a:noFill/>
          <a:ln w="38100" cmpd="sng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AB17BC-0D85-2949-9F31-79FD5E5D529F}"/>
              </a:ext>
            </a:extLst>
          </p:cNvPr>
          <p:cNvSpPr txBox="1"/>
          <p:nvPr/>
        </p:nvSpPr>
        <p:spPr>
          <a:xfrm>
            <a:off x="7267268" y="5715334"/>
            <a:ext cx="1210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Geoboards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BC69F42-3350-544D-8D22-89BADC03F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082" y="2200835"/>
            <a:ext cx="7620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6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12" grpId="0" animBg="1"/>
      <p:bldP spid="14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Set/Discrete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Individual shapes match the fraction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407" y="2142997"/>
            <a:ext cx="762000" cy="10922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555376" y="2559423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469776" y="2559423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384176" y="2559423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555376" y="2559423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469776" y="2559423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056B39-C7CD-5D46-8BE5-FF254A786622}"/>
              </a:ext>
            </a:extLst>
          </p:cNvPr>
          <p:cNvSpPr txBox="1"/>
          <p:nvPr/>
        </p:nvSpPr>
        <p:spPr>
          <a:xfrm>
            <a:off x="7160957" y="5715334"/>
            <a:ext cx="198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Two-color counters</a:t>
            </a:r>
          </a:p>
        </p:txBody>
      </p:sp>
    </p:spTree>
    <p:extLst>
      <p:ext uri="{BB962C8B-B14F-4D97-AF65-F5344CB8AC3E}">
        <p14:creationId xmlns:p14="http://schemas.microsoft.com/office/powerpoint/2010/main" val="31772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15ABFD-AE8D-F24F-95D5-29DBA1E41AE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0105" y="0"/>
            <a:ext cx="51637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79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3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4647" y="79022"/>
            <a:ext cx="5221115" cy="6018638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2"/>
          <p:cNvSpPr/>
          <p:nvPr/>
        </p:nvSpPr>
        <p:spPr>
          <a:xfrm rot="-5400000">
            <a:off x="4675186" y="1724507"/>
            <a:ext cx="86478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http://www.greatertexasfoundation.org/trajectories-of-mathematics-performance/</a:t>
            </a:r>
            <a:endParaRPr/>
          </a:p>
        </p:txBody>
      </p:sp>
      <p:sp>
        <p:nvSpPr>
          <p:cNvPr id="248" name="Google Shape;248;p32"/>
          <p:cNvSpPr/>
          <p:nvPr/>
        </p:nvSpPr>
        <p:spPr>
          <a:xfrm>
            <a:off x="688622" y="248357"/>
            <a:ext cx="2257778" cy="99099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preschool predicts later mathematics</a:t>
            </a:r>
            <a:endParaRPr/>
          </a:p>
        </p:txBody>
      </p:sp>
      <p:sp>
        <p:nvSpPr>
          <p:cNvPr id="249" name="Google Shape;249;p32"/>
          <p:cNvSpPr/>
          <p:nvPr/>
        </p:nvSpPr>
        <p:spPr>
          <a:xfrm>
            <a:off x="688622" y="1239348"/>
            <a:ext cx="2257778" cy="11737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kindergarten predicts later mathematics</a:t>
            </a:r>
            <a:endParaRPr/>
          </a:p>
        </p:txBody>
      </p:sp>
      <p:sp>
        <p:nvSpPr>
          <p:cNvPr id="250" name="Google Shape;250;p32"/>
          <p:cNvSpPr/>
          <p:nvPr/>
        </p:nvSpPr>
        <p:spPr>
          <a:xfrm>
            <a:off x="688622" y="2413054"/>
            <a:ext cx="2257778" cy="11737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elementary school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predicts later mathematics</a:t>
            </a:r>
            <a:endParaRPr/>
          </a:p>
        </p:txBody>
      </p:sp>
      <p:sp>
        <p:nvSpPr>
          <p:cNvPr id="251" name="Google Shape;251;p32"/>
          <p:cNvSpPr/>
          <p:nvPr/>
        </p:nvSpPr>
        <p:spPr>
          <a:xfrm>
            <a:off x="688622" y="3586760"/>
            <a:ext cx="2257778" cy="11737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middle school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predicts later mathematics</a:t>
            </a:r>
            <a:endParaRPr/>
          </a:p>
        </p:txBody>
      </p:sp>
      <p:sp>
        <p:nvSpPr>
          <p:cNvPr id="252" name="Google Shape;252;p32"/>
          <p:cNvSpPr/>
          <p:nvPr/>
        </p:nvSpPr>
        <p:spPr>
          <a:xfrm>
            <a:off x="688622" y="4760466"/>
            <a:ext cx="2257778" cy="1173706"/>
          </a:xfrm>
          <a:prstGeom prst="rect">
            <a:avLst/>
          </a:prstGeom>
          <a:solidFill>
            <a:srgbClr val="FF2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high school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predicts later outcomes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5788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Triangles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228600" y="954491"/>
            <a:ext cx="8686800" cy="4839538"/>
          </a:xfrm>
        </p:spPr>
        <p:txBody>
          <a:bodyPr/>
          <a:lstStyle/>
          <a:p>
            <a:r>
              <a:rPr lang="en-US" dirty="0"/>
              <a:t>Property of a triangle</a:t>
            </a:r>
          </a:p>
          <a:p>
            <a:pPr lvl="1"/>
            <a:r>
              <a:rPr lang="en-US" dirty="0"/>
              <a:t>A closed figure with 3 line segments and 3 angles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16" name="Picture 5" descr="https://encrypted-tbn3.google.com/images?q=tbn:ANd9GcRIjVCtxYOaxBliwY9qCgWup210XqgWC8NMp5u87ERdKFc6AGd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9755" y="1795790"/>
            <a:ext cx="1928410" cy="19284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899755" y="2025365"/>
            <a:ext cx="1717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Anglegs</a:t>
            </a:r>
            <a:endParaRPr lang="en-US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1106" y="3889393"/>
            <a:ext cx="2536040" cy="208800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792331" y="5609363"/>
            <a:ext cx="1717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Geoboards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E920E5-8D4C-324C-AE5F-BD1C1920A16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262821"/>
            <a:ext cx="5504764" cy="359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48921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Quadrilaterals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228600" y="1009231"/>
            <a:ext cx="8686800" cy="4839538"/>
          </a:xfrm>
        </p:spPr>
        <p:txBody>
          <a:bodyPr/>
          <a:lstStyle/>
          <a:p>
            <a:r>
              <a:rPr lang="en-US" dirty="0"/>
              <a:t>Property of a quadrilateral</a:t>
            </a:r>
          </a:p>
          <a:p>
            <a:pPr lvl="1"/>
            <a:r>
              <a:rPr lang="en-US" dirty="0"/>
              <a:t>A closed figure with 4 line segments</a:t>
            </a:r>
          </a:p>
          <a:p>
            <a:pPr marL="457200" lvl="1" indent="0">
              <a:buNone/>
            </a:pP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7" name="Picture 5" descr="https://encrypted-tbn3.google.com/images?q=tbn:ANd9GcRIjVCtxYOaxBliwY9qCgWup210XqgWC8NMp5u87ERdKFc6AGd9">
            <a:extLst>
              <a:ext uri="{FF2B5EF4-FFF2-40B4-BE49-F238E27FC236}">
                <a16:creationId xmlns:a16="http://schemas.microsoft.com/office/drawing/2014/main" id="{26462774-A18A-7849-9B83-FB9BD5F24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9755" y="1795790"/>
            <a:ext cx="1928410" cy="19284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36782C-688E-E54B-BCBA-927A24F07154}"/>
              </a:ext>
            </a:extLst>
          </p:cNvPr>
          <p:cNvSpPr txBox="1"/>
          <p:nvPr/>
        </p:nvSpPr>
        <p:spPr>
          <a:xfrm>
            <a:off x="6899755" y="2025365"/>
            <a:ext cx="1717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Anglegs</a:t>
            </a:r>
            <a:endParaRPr lang="en-US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3B9E13-C55B-454B-9C2B-00275272B5C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1106" y="3889393"/>
            <a:ext cx="2536040" cy="20880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CDDA64-B884-7B44-A1C5-38B827F9BADF}"/>
              </a:ext>
            </a:extLst>
          </p:cNvPr>
          <p:cNvSpPr txBox="1"/>
          <p:nvPr/>
        </p:nvSpPr>
        <p:spPr>
          <a:xfrm>
            <a:off x="7792331" y="5609363"/>
            <a:ext cx="1717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Geoboards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7D716A-0D6E-DB46-94A9-EC0EE2BEB35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48" y="2649999"/>
            <a:ext cx="6057900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2358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29FBAB-66EF-EC49-B1EE-AE477C72D74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16" y="103909"/>
            <a:ext cx="4208686" cy="55321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17CE96-756F-7A41-97D7-1D21736FCC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7098" y="532014"/>
            <a:ext cx="4165457" cy="553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90113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87091" y="611753"/>
            <a:ext cx="5056909" cy="98367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Instructional Platform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3363" y="1748589"/>
            <a:ext cx="42899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DELIVERY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3363" y="3890210"/>
            <a:ext cx="46425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STRATEGIES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232708" y="2256772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18" name="Oval 17"/>
          <p:cNvSpPr/>
          <p:nvPr/>
        </p:nvSpPr>
        <p:spPr>
          <a:xfrm>
            <a:off x="6619933" y="3327838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23" name="Oval 22"/>
          <p:cNvSpPr/>
          <p:nvPr/>
        </p:nvSpPr>
        <p:spPr>
          <a:xfrm>
            <a:off x="5478770" y="2764955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Precise language</a:t>
            </a:r>
          </a:p>
        </p:txBody>
      </p:sp>
      <p:sp>
        <p:nvSpPr>
          <p:cNvPr id="24" name="Oval 23"/>
          <p:cNvSpPr/>
          <p:nvPr/>
        </p:nvSpPr>
        <p:spPr>
          <a:xfrm>
            <a:off x="5020935" y="4453093"/>
            <a:ext cx="2187879" cy="51708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Fluency building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5A25BB-C2A0-CB43-9810-09153E8128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1" y="719582"/>
            <a:ext cx="3082169" cy="54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96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711ED1-7EA1-8949-9F92-18DC7AA44AA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8215" y="0"/>
            <a:ext cx="52275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69075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Addition Facts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600" dirty="0"/>
              <a:t>100 addition basic facts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0" dirty="0"/>
              <a:t>Single-digit addends sum to a single- or double-digit number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/>
              <a:t>		5  	</a:t>
            </a:r>
            <a:r>
              <a:rPr lang="en-US" b="1" dirty="0">
                <a:solidFill>
                  <a:srgbClr val="EB641B"/>
                </a:solidFill>
              </a:rPr>
              <a:t>(</a:t>
            </a:r>
            <a:r>
              <a:rPr lang="en-US" b="1" u="sng" dirty="0">
                <a:solidFill>
                  <a:srgbClr val="EB641B"/>
                </a:solidFill>
              </a:rPr>
              <a:t>addend</a:t>
            </a:r>
            <a:r>
              <a:rPr lang="en-US" b="1" dirty="0">
                <a:solidFill>
                  <a:srgbClr val="EB641B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/>
              <a:t>	</a:t>
            </a:r>
            <a:r>
              <a:rPr lang="en-US" u="sng" dirty="0"/>
              <a:t>+	4</a:t>
            </a:r>
            <a:r>
              <a:rPr lang="en-US" dirty="0"/>
              <a:t>	</a:t>
            </a:r>
            <a:r>
              <a:rPr lang="en-US" b="1" dirty="0">
                <a:solidFill>
                  <a:srgbClr val="EB641B"/>
                </a:solidFill>
              </a:rPr>
              <a:t>(addend)</a:t>
            </a:r>
            <a:endParaRPr lang="en-US" b="1" u="sng" dirty="0">
              <a:solidFill>
                <a:srgbClr val="EB641B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/>
              <a:t>		9	</a:t>
            </a:r>
            <a:r>
              <a:rPr lang="en-US" b="1" dirty="0">
                <a:solidFill>
                  <a:srgbClr val="EB641B"/>
                </a:solidFill>
              </a:rPr>
              <a:t>(</a:t>
            </a:r>
            <a:r>
              <a:rPr lang="en-US" b="1" u="sng" dirty="0">
                <a:solidFill>
                  <a:srgbClr val="EB641B"/>
                </a:solidFill>
              </a:rPr>
              <a:t>sum</a:t>
            </a:r>
            <a:r>
              <a:rPr lang="en-US" b="1" dirty="0">
                <a:solidFill>
                  <a:srgbClr val="EB641B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</a:pPr>
            <a:endParaRPr lang="en-US" sz="2000" u="sng" dirty="0"/>
          </a:p>
        </p:txBody>
      </p:sp>
    </p:spTree>
    <p:extLst>
      <p:ext uri="{BB962C8B-B14F-4D97-AF65-F5344CB8AC3E}">
        <p14:creationId xmlns:p14="http://schemas.microsoft.com/office/powerpoint/2010/main" val="157520756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/>
              <a:t>Addition: Part-Part-Whole (Total)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0" y="874070"/>
            <a:ext cx="8686800" cy="4839538"/>
          </a:xfrm>
        </p:spPr>
        <p:txBody>
          <a:bodyPr>
            <a:noAutofit/>
          </a:bodyPr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2400" b="0" dirty="0"/>
              <a:t>Count one set, count another set, put sets together, count sum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7969" y="4220744"/>
            <a:ext cx="1099113" cy="546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0969" y="4144544"/>
            <a:ext cx="1099113" cy="5461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969" y="4373144"/>
            <a:ext cx="1099113" cy="5461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127" y="1999511"/>
            <a:ext cx="735120" cy="6477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501" y="2742461"/>
            <a:ext cx="735120" cy="6477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6686" y="1897172"/>
            <a:ext cx="558800" cy="4254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86" y="2430572"/>
            <a:ext cx="558800" cy="4254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6686" y="2963972"/>
            <a:ext cx="558800" cy="4254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8569" y="3915944"/>
            <a:ext cx="1054100" cy="93383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0169" y="3992144"/>
            <a:ext cx="1054100" cy="9338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79813" y="1999511"/>
            <a:ext cx="3352800" cy="150678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729942" y="5328888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+ 3 = 5</a:t>
            </a:r>
          </a:p>
        </p:txBody>
      </p:sp>
    </p:spTree>
    <p:extLst>
      <p:ext uri="{BB962C8B-B14F-4D97-AF65-F5344CB8AC3E}">
        <p14:creationId xmlns:p14="http://schemas.microsoft.com/office/powerpoint/2010/main" val="400990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23 -0.00278 L 0.18507 0.008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23 -0.00278 L 0.15157 0.0083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48148E-6 L -0.14166 -1.48148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7.40741E-7 L -0.16684 7.40741E-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96296E-6 L -0.13333 2.96296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73152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Addition: Join (Change Increase)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F2F2F26-3F15-E44A-8A20-5F65CCD12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11648"/>
            <a:ext cx="8686800" cy="4839538"/>
          </a:xfrm>
        </p:spPr>
        <p:txBody>
          <a:bodyPr/>
          <a:lstStyle/>
          <a:p>
            <a:r>
              <a:rPr lang="en-US" dirty="0"/>
              <a:t>Start with a set, add the other set, count sum </a:t>
            </a: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3287" y="4351854"/>
            <a:ext cx="1099113" cy="546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6287" y="4275654"/>
            <a:ext cx="1099113" cy="5461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9287" y="4504254"/>
            <a:ext cx="1099113" cy="5461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800" y="2331317"/>
            <a:ext cx="735120" cy="6477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2940917"/>
            <a:ext cx="735120" cy="6477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172567"/>
            <a:ext cx="558800" cy="4254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2705967"/>
            <a:ext cx="558800" cy="4254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239367"/>
            <a:ext cx="558800" cy="4254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3887" y="4047054"/>
            <a:ext cx="1054100" cy="93383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5487" y="4123254"/>
            <a:ext cx="1054100" cy="93383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353372" y="5337430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+ 3 = 5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362200" y="2201142"/>
            <a:ext cx="3352800" cy="150678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67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81481E-6 L -0.14167 -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59259E-6 L -0.16684 -2.59259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7 L -0.13334 -3.7037E-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4A5825-A1DC-3C49-B474-5C209D87E11C}"/>
              </a:ext>
            </a:extLst>
          </p:cNvPr>
          <p:cNvSpPr txBox="1"/>
          <p:nvPr/>
        </p:nvSpPr>
        <p:spPr>
          <a:xfrm>
            <a:off x="370829" y="2689412"/>
            <a:ext cx="8344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is it important to understand addition in two separate ways?</a:t>
            </a:r>
          </a:p>
        </p:txBody>
      </p:sp>
    </p:spTree>
    <p:extLst>
      <p:ext uri="{BB962C8B-B14F-4D97-AF65-F5344CB8AC3E}">
        <p14:creationId xmlns:p14="http://schemas.microsoft.com/office/powerpoint/2010/main" val="139618795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304800" y="1219200"/>
            <a:ext cx="8305800" cy="4445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b="1" dirty="0">
                <a:solidFill>
                  <a:schemeClr val="accent4"/>
                </a:solidFill>
              </a:rPr>
              <a:t>Parts</a:t>
            </a:r>
            <a:r>
              <a:rPr lang="en-US" sz="2800" dirty="0"/>
              <a:t> put together into a </a:t>
            </a:r>
            <a:r>
              <a:rPr lang="en-US" sz="2800" b="1" dirty="0">
                <a:solidFill>
                  <a:srgbClr val="D883FF"/>
                </a:solidFill>
              </a:rPr>
              <a:t>total</a:t>
            </a:r>
            <a:endParaRPr lang="en-US" sz="2800" dirty="0">
              <a:solidFill>
                <a:srgbClr val="D883FF"/>
              </a:solidFill>
            </a:endParaRPr>
          </a:p>
          <a:p>
            <a:pPr lvl="1"/>
            <a:r>
              <a:rPr lang="en-US" sz="2800" dirty="0"/>
              <a:t>Angie saw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cardinals and </a:t>
            </a:r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/>
              <a:t> blue jays. How many birds did Angie see?</a:t>
            </a:r>
          </a:p>
          <a:p>
            <a:pPr marL="731520" lvl="2" indent="0" eaLnBrk="1" hangingPunct="1">
              <a:buNone/>
            </a:pP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+ </a:t>
            </a:r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D883FF"/>
                </a:solidFill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337574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CII-Ucon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NCII Math">
      <a:majorFont>
        <a:latin typeface="Cambria"/>
        <a:ea typeface=""/>
        <a:cs typeface=""/>
      </a:majorFont>
      <a:minorFont>
        <a:latin typeface="Cambria Math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0F050D9-9AA2-404C-B961-E0977648D0AC}" vid="{AB4D45C6-BB0D-4775-B63D-4A3801F8F5F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4609</TotalTime>
  <Words>5314</Words>
  <Application>Microsoft Office PowerPoint</Application>
  <PresentationFormat>On-screen Show (4:3)</PresentationFormat>
  <Paragraphs>1189</Paragraphs>
  <Slides>215</Slides>
  <Notes>47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215</vt:i4>
      </vt:variant>
    </vt:vector>
  </HeadingPairs>
  <TitlesOfParts>
    <vt:vector size="216" baseType="lpstr">
      <vt:lpstr>NCII-Uconn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Descriptors of mathematics difficulty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you use explicit instruction?</vt:lpstr>
      <vt:lpstr>PowerPoint Presentation</vt:lpstr>
      <vt:lpstr>PowerPoint Presentation</vt:lpstr>
      <vt:lpstr>Vocabulary Across Grades</vt:lpstr>
      <vt:lpstr>The Language of Mathematics</vt:lpstr>
      <vt:lpstr>PowerPoint Presentation</vt:lpstr>
      <vt:lpstr>Categories of Difficulty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you use mathematical language?</vt:lpstr>
      <vt:lpstr>PowerPoint Presentation</vt:lpstr>
      <vt:lpstr>PowerPoint Presentation</vt:lpstr>
      <vt:lpstr>Multiple Representations</vt:lpstr>
      <vt:lpstr>PowerPoint Presentation</vt:lpstr>
      <vt:lpstr>PowerPoint Presentation</vt:lpstr>
      <vt:lpstr>PowerPoint Presentation</vt:lpstr>
      <vt:lpstr>PowerPoint Presentation</vt:lpstr>
      <vt:lpstr>How do you use multiple representations?</vt:lpstr>
      <vt:lpstr>PowerPoint Presentation</vt:lpstr>
      <vt:lpstr>PowerPoint Presentation</vt:lpstr>
      <vt:lpstr>Fraction Models</vt:lpstr>
      <vt:lpstr>Length/Measurement</vt:lpstr>
      <vt:lpstr>Area/Region</vt:lpstr>
      <vt:lpstr>Set/Discrete</vt:lpstr>
      <vt:lpstr>PowerPoint Presentation</vt:lpstr>
      <vt:lpstr>Triangles</vt:lpstr>
      <vt:lpstr>Quadrilaterals</vt:lpstr>
      <vt:lpstr>PowerPoint Presentation</vt:lpstr>
      <vt:lpstr>PowerPoint Presentation</vt:lpstr>
      <vt:lpstr>PowerPoint Presentation</vt:lpstr>
      <vt:lpstr>Addition Facts</vt:lpstr>
      <vt:lpstr>Addition: Part-Part-Whole (Total)</vt:lpstr>
      <vt:lpstr>Addition: Join (Change Increase)</vt:lpstr>
      <vt:lpstr>PowerPoint Presentation</vt:lpstr>
      <vt:lpstr>PowerPoint Presentation</vt:lpstr>
      <vt:lpstr>PowerPoint Presentation</vt:lpstr>
      <vt:lpstr>Part-Part-Whole Versus Join</vt:lpstr>
      <vt:lpstr>Subtraction Facts</vt:lpstr>
      <vt:lpstr>Subtraction: Separate (Change Decrease)</vt:lpstr>
      <vt:lpstr>Subtraction: Compare (Difference)</vt:lpstr>
      <vt:lpstr>PowerPoint Presentation</vt:lpstr>
      <vt:lpstr>PowerPoint Presentation</vt:lpstr>
      <vt:lpstr>PowerPoint Presentation</vt:lpstr>
      <vt:lpstr>Separate Versus Compare</vt:lpstr>
      <vt:lpstr>PowerPoint Presentation</vt:lpstr>
      <vt:lpstr>Addition and Subtraction</vt:lpstr>
      <vt:lpstr>Autumn</vt:lpstr>
      <vt:lpstr>Lydia</vt:lpstr>
      <vt:lpstr>Victoria</vt:lpstr>
      <vt:lpstr>Carol</vt:lpstr>
      <vt:lpstr>PowerPoint Presentation</vt:lpstr>
      <vt:lpstr>Julie</vt:lpstr>
      <vt:lpstr>Janie</vt:lpstr>
      <vt:lpstr>Eric</vt:lpstr>
      <vt:lpstr>Beth</vt:lpstr>
      <vt:lpstr>PowerPoint Presentation</vt:lpstr>
      <vt:lpstr>Multiplication Facts</vt:lpstr>
      <vt:lpstr>Multiplication: Equal Groups</vt:lpstr>
      <vt:lpstr>Multiplication: Array/Area</vt:lpstr>
      <vt:lpstr>Multiplication: Comparison</vt:lpstr>
      <vt:lpstr>PowerPoint Presentation</vt:lpstr>
      <vt:lpstr>PowerPoint Presentation</vt:lpstr>
      <vt:lpstr>PowerPoint Presentation</vt:lpstr>
      <vt:lpstr>Equal Groups versus Comparison</vt:lpstr>
      <vt:lpstr>Division Facts</vt:lpstr>
      <vt:lpstr>Division: Equal Groups (Partitive Division)</vt:lpstr>
      <vt:lpstr>Division: Equal Groups (Measurement Division)</vt:lpstr>
      <vt:lpstr>PowerPoint Presentation</vt:lpstr>
      <vt:lpstr>PowerPoint Presentation</vt:lpstr>
      <vt:lpstr>Partitive versus Measurement</vt:lpstr>
      <vt:lpstr>PowerPoint Presentation</vt:lpstr>
      <vt:lpstr>Angie</vt:lpstr>
      <vt:lpstr>Carlos</vt:lpstr>
      <vt:lpstr>Cathy</vt:lpstr>
      <vt:lpstr>Scott</vt:lpstr>
      <vt:lpstr>PowerPoint Presentation</vt:lpstr>
      <vt:lpstr>Pam</vt:lpstr>
      <vt:lpstr>Amanda</vt:lpstr>
      <vt:lpstr>Julie</vt:lpstr>
      <vt:lpstr>Janie</vt:lpstr>
      <vt:lpstr>PowerPoint Presentation</vt:lpstr>
      <vt:lpstr>How to build fluency?</vt:lpstr>
      <vt:lpstr>PowerPoint Presentation</vt:lpstr>
      <vt:lpstr>PowerPoint Presentation</vt:lpstr>
      <vt:lpstr>Problem Solving Difficulties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 every word problem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Additive Schemas</vt:lpstr>
      <vt:lpstr>Instruction Using Schemas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Review</vt:lpstr>
      <vt:lpstr>PowerPoint Presentation</vt:lpstr>
      <vt:lpstr>PowerPoint Presentation</vt:lpstr>
      <vt:lpstr>PowerPoint Presentation</vt:lpstr>
      <vt:lpstr>PowerPoint Presentation</vt:lpstr>
      <vt:lpstr>Multiplicative Schemas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you teach problem solving?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Explicit Instructional Delivery: Modeling Learning</dc:title>
  <dc:creator>Devin Kearns</dc:creator>
  <cp:lastModifiedBy>Sarah Powell</cp:lastModifiedBy>
  <cp:revision>582</cp:revision>
  <dcterms:created xsi:type="dcterms:W3CDTF">2016-08-16T05:11:43Z</dcterms:created>
  <dcterms:modified xsi:type="dcterms:W3CDTF">2019-10-04T19:16:45Z</dcterms:modified>
</cp:coreProperties>
</file>